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sldIdLst>
    <p:sldId id="256" r:id="rId3"/>
    <p:sldId id="16140622" r:id="rId4"/>
    <p:sldId id="262" r:id="rId5"/>
    <p:sldId id="263" r:id="rId6"/>
    <p:sldId id="16140642" r:id="rId7"/>
    <p:sldId id="265" r:id="rId8"/>
    <p:sldId id="16140643" r:id="rId10"/>
    <p:sldId id="16140644" r:id="rId11"/>
    <p:sldId id="16140645" r:id="rId12"/>
    <p:sldId id="16140646" r:id="rId13"/>
    <p:sldId id="266" r:id="rId14"/>
    <p:sldId id="267" r:id="rId15"/>
    <p:sldId id="16140634" r:id="rId16"/>
    <p:sldId id="16140635" r:id="rId17"/>
    <p:sldId id="268" r:id="rId18"/>
    <p:sldId id="16140623" r:id="rId19"/>
    <p:sldId id="269" r:id="rId20"/>
    <p:sldId id="16140624" r:id="rId21"/>
    <p:sldId id="16140625" r:id="rId22"/>
    <p:sldId id="25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1" autoAdjust="0"/>
    <p:restoredTop sz="94660"/>
  </p:normalViewPr>
  <p:slideViewPr>
    <p:cSldViewPr snapToGrid="0">
      <p:cViewPr>
        <p:scale>
          <a:sx n="1" d="2"/>
          <a:sy n="1" d="2"/>
        </p:scale>
        <p:origin x="-1853" y="-72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8" name="Date Placeholder 7"/>
          <p:cNvSpPr>
            <a:spLocks noGrp="1"/>
          </p:cNvSpPr>
          <p:nvPr>
            <p:ph type="dt" sz="half" idx="10"/>
          </p:nvPr>
        </p:nvSpPr>
        <p:spPr/>
        <p:txBody>
          <a:bodyPr/>
          <a:lstStyle/>
          <a:p>
            <a:fld id="{ED291B17-9318-49DB-B28B-6E5994AE9581}" type="datetime1">
              <a:rPr lang="en-US" smtClean="0"/>
            </a:fld>
            <a:endParaRPr lang="en-US"/>
          </a:p>
        </p:txBody>
      </p:sp>
      <p:sp>
        <p:nvSpPr>
          <p:cNvPr id="9" name="Footer Placeholder 8"/>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2CED4963-E985-44C4-B8C4-FDD613B7C2F8}" type="datetime1">
              <a:rPr lang="en-US" smtClean="0"/>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8" name="Rectangle 7"/>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p:cNvSpPr>
            <a:spLocks noGrp="1"/>
          </p:cNvSpPr>
          <p:nvPr>
            <p:ph type="dt" sz="half" idx="10"/>
          </p:nvPr>
        </p:nvSpPr>
        <p:spPr/>
        <p:txBody>
          <a:bodyPr/>
          <a:lstStyle/>
          <a:p>
            <a:fld id="{ED291B17-9318-49DB-B28B-6E5994AE9581}" type="datetime1">
              <a:rPr lang="en-US" smtClean="0"/>
            </a:fld>
            <a:endParaRPr lang="en-US"/>
          </a:p>
        </p:txBody>
      </p:sp>
      <p:sp>
        <p:nvSpPr>
          <p:cNvPr id="12" name="Footer Placeholder 11"/>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endParaRPr lang="en-US"/>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8" name="Date Placeholder 7"/>
          <p:cNvSpPr>
            <a:spLocks noGrp="1"/>
          </p:cNvSpPr>
          <p:nvPr>
            <p:ph type="dt" sz="half" idx="10"/>
          </p:nvPr>
        </p:nvSpPr>
        <p:spPr/>
        <p:txBody>
          <a:bodyPr/>
          <a:lstStyle/>
          <a:p>
            <a:fld id="{78DD82B9-B8EE-4375-B6FF-88FA6ABB15D9}" type="datetime1">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7" name="Date Placeholder 6"/>
          <p:cNvSpPr>
            <a:spLocks noGrp="1"/>
          </p:cNvSpPr>
          <p:nvPr>
            <p:ph type="dt" sz="half" idx="10"/>
          </p:nvPr>
        </p:nvSpPr>
        <p:spPr/>
        <p:txBody>
          <a:bodyPr/>
          <a:lstStyle/>
          <a:p>
            <a:fld id="{B2497495-0637-405E-AE64-5CC7506D51F5}" type="datetime1">
              <a:rPr lang="en-US" smtClean="0"/>
            </a:fld>
            <a:endParaRPr lang="en-US"/>
          </a:p>
        </p:txBody>
      </p:sp>
      <p:sp>
        <p:nvSpPr>
          <p:cNvPr id="9" name="Footer Placeholder 8"/>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endParaRPr lang="en-US"/>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7BFFD690-9426-415D-8B65-26881E07B2D4}" type="datetime1">
              <a:rPr lang="en-US" smtClean="0"/>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defRPr/>
            </a:pPr>
            <a:r>
              <a:rPr lang="en-US"/>
              <a:t>Click to edit Master text styles</a:t>
            </a:r>
            <a:endParaRPr lang="en-US"/>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04C4989A-474C-40DE-95B9-011C28B71673}" type="datetime1">
              <a:rPr lang="en-US" smtClean="0"/>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5DB4ED54-5B5E-4A04-93D3-5772E3CE3818}" type="datetime1">
              <a:rPr lang="en-US" smtClean="0"/>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8" name="Date Placeholder 7"/>
          <p:cNvSpPr>
            <a:spLocks noGrp="1"/>
          </p:cNvSpPr>
          <p:nvPr>
            <p:ph type="dt" sz="half" idx="10"/>
          </p:nvPr>
        </p:nvSpPr>
        <p:spPr>
          <a:xfrm>
            <a:off x="7605951" y="6456916"/>
            <a:ext cx="2844799" cy="365125"/>
          </a:xfrm>
        </p:spPr>
        <p:txBody>
          <a:bodyPr/>
          <a:lstStyle/>
          <a:p>
            <a:fld id="{D82884F1-FFEA-405F-9602-3DCA865EDA4E}" type="datetime1">
              <a:rPr lang="en-US" smtClean="0"/>
            </a:fld>
            <a:endParaRPr lang="en-US"/>
          </a:p>
        </p:txBody>
      </p:sp>
      <p:sp>
        <p:nvSpPr>
          <p:cNvPr id="10" name="Footer Placeholder 9"/>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p:cNvSpPr>
            <a:spLocks noGrp="1"/>
          </p:cNvSpPr>
          <p:nvPr>
            <p:ph type="sldNum" sz="quarter" idx="12"/>
          </p:nvPr>
        </p:nvSpPr>
        <p:spPr>
          <a:xfrm>
            <a:off x="10558300" y="6456916"/>
            <a:ext cx="1052510" cy="365125"/>
          </a:xfrm>
        </p:spPr>
        <p:txBody>
          <a:bodyPr/>
          <a:lstStyle/>
          <a:p>
            <a:fld id="{3A98EE3D-8CD1-4C3F-BD1C-C98C9596463C}"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E18DB4A-8810-4A10-AD5C-D5E2C667F5B3}" type="datetime1">
              <a:rPr lang="en-US" smtClean="0"/>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endParaRPr lang="en-US"/>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p:cNvPicPr>
            <a:picLocks noChangeAspect="1"/>
          </p:cNvPicPr>
          <p:nvPr userDrawn="1"/>
        </p:nvPicPr>
        <p:blipFill>
          <a:blip r:embed="rId12"/>
          <a:stretch>
            <a:fillRect/>
          </a:stretch>
        </p:blipFill>
        <p:spPr>
          <a:xfrm>
            <a:off x="10485003" y="6437910"/>
            <a:ext cx="1125805" cy="365126"/>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70" indent="-30607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29920" indent="-30607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899795" indent="-26987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60"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105"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89992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27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9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71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github.com/Agalya1909/Edunet-Foundation.gi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59108" y="1821635"/>
            <a:ext cx="9144000" cy="977778"/>
          </a:xfrm>
        </p:spPr>
        <p:txBody>
          <a:bodyPr/>
          <a:lstStyle/>
          <a:p>
            <a:pPr algn="ctr"/>
            <a:r>
              <a:rPr lang="en-SG" altLang="en-US" sz="3800" b="1">
                <a:solidFill>
                  <a:schemeClr val="accent1"/>
                </a:solidFill>
                <a:latin typeface="Arial" panose="020B0604020202020204" pitchFamily="34" charset="0"/>
                <a:cs typeface="Arial" panose="020B0604020202020204" pitchFamily="34" charset="0"/>
              </a:rPr>
              <a:t>PHISHING DETECTION SYSTEM</a:t>
            </a:r>
            <a:endParaRPr lang="en-SG" altLang="en-US" sz="3800" b="1">
              <a:solidFill>
                <a:schemeClr val="accent1"/>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a:solidFill>
                  <a:schemeClr val="accent1">
                    <a:lumMod val="75000"/>
                  </a:schemeClr>
                </a:solidFill>
                <a:latin typeface="Arial" panose="020B0604020202020204"/>
                <a:cs typeface="Arial" panose="020B0604020202020204"/>
              </a:rPr>
              <a:t>CAPSTONE PROJECT</a:t>
            </a:r>
            <a:endParaRPr lang="en-US" sz="3200" b="1">
              <a:solidFill>
                <a:schemeClr val="accent1">
                  <a:lumMod val="75000"/>
                </a:schemeClr>
              </a:solidFill>
              <a:latin typeface="Arial" panose="020B0604020202020204"/>
              <a:cs typeface="Arial" panose="020B0604020202020204"/>
            </a:endParaRPr>
          </a:p>
        </p:txBody>
      </p:sp>
      <p:sp>
        <p:nvSpPr>
          <p:cNvPr id="5" name="TextBox 3"/>
          <p:cNvSpPr txBox="1"/>
          <p:nvPr/>
        </p:nvSpPr>
        <p:spPr>
          <a:xfrm>
            <a:off x="1098550" y="3627120"/>
            <a:ext cx="9994265" cy="2245360"/>
          </a:xfrm>
          <a:prstGeom prst="rect">
            <a:avLst/>
          </a:prstGeom>
          <a:noFill/>
        </p:spPr>
        <p:txBody>
          <a:bodyPr wrap="square" lIns="91440" tIns="45720" rIns="91440" bIns="45720" rtlCol="0" anchor="t">
            <a:spAutoFit/>
          </a:bodyPr>
          <a:p>
            <a:pPr algn="ctr"/>
            <a:r>
              <a:rPr lang="en-US" sz="2800" b="1" kern="0" dirty="0">
                <a:solidFill>
                  <a:schemeClr val="accent1"/>
                </a:solidFill>
                <a:latin typeface="Arial" panose="020B0604020202020204"/>
                <a:ea typeface="Arial" panose="020B0604020202020204"/>
                <a:cs typeface="Arial" panose="020B0604020202020204"/>
              </a:rPr>
              <a:t>Presented By:</a:t>
            </a:r>
            <a:endParaRPr lang="en-US" sz="2800" b="1" kern="0" dirty="0">
              <a:solidFill>
                <a:schemeClr val="accent1"/>
              </a:solidFill>
              <a:latin typeface="Arial" panose="020B0604020202020204"/>
              <a:ea typeface="Arial" panose="020B0604020202020204"/>
              <a:cs typeface="Arial" panose="020B0604020202020204"/>
            </a:endParaRPr>
          </a:p>
          <a:p>
            <a:pPr algn="ctr"/>
            <a:endParaRPr lang="en-US" sz="2800" b="1" kern="0" dirty="0">
              <a:solidFill>
                <a:schemeClr val="accent1"/>
              </a:solidFill>
              <a:latin typeface="Arial" panose="020B0604020202020204"/>
              <a:ea typeface="Arial" panose="020B0604020202020204"/>
              <a:cs typeface="Arial" panose="020B0604020202020204"/>
            </a:endParaRPr>
          </a:p>
          <a:p>
            <a:pPr algn="ctr"/>
            <a:r>
              <a:rPr lang="en-US" sz="2800" b="1" kern="0" dirty="0">
                <a:solidFill>
                  <a:schemeClr val="accent1"/>
                </a:solidFill>
                <a:latin typeface="Arial" panose="020B0604020202020204"/>
                <a:ea typeface="Arial" panose="020B0604020202020204"/>
                <a:cs typeface="Arial" panose="020B0604020202020204"/>
              </a:rPr>
              <a:t>Agalya S</a:t>
            </a:r>
            <a:endParaRPr lang="en-US" sz="2800" b="1" kern="0" dirty="0">
              <a:solidFill>
                <a:schemeClr val="accent1"/>
              </a:solidFill>
              <a:latin typeface="Arial" panose="020B0604020202020204"/>
              <a:ea typeface="Arial" panose="020B0604020202020204"/>
              <a:cs typeface="Arial" panose="020B0604020202020204"/>
            </a:endParaRPr>
          </a:p>
          <a:p>
            <a:pPr algn="ctr"/>
            <a:r>
              <a:rPr lang="en-US" sz="2800" b="1" kern="0" dirty="0">
                <a:solidFill>
                  <a:schemeClr val="accent1"/>
                </a:solidFill>
                <a:latin typeface="Arial" panose="020B0604020202020204"/>
                <a:ea typeface="Arial" panose="020B0604020202020204"/>
                <a:cs typeface="Arial" panose="020B0604020202020204"/>
              </a:rPr>
              <a:t>RMD Engineering College</a:t>
            </a:r>
            <a:endParaRPr lang="en-US" sz="2800" b="1" kern="0" dirty="0">
              <a:solidFill>
                <a:schemeClr val="accent1"/>
              </a:solidFill>
              <a:latin typeface="Arial" panose="020B0604020202020204"/>
              <a:ea typeface="Arial" panose="020B0604020202020204"/>
              <a:cs typeface="Arial" panose="020B0604020202020204"/>
            </a:endParaRPr>
          </a:p>
          <a:p>
            <a:pPr algn="ctr"/>
            <a:r>
              <a:rPr lang="en-US" sz="2800" b="1" kern="0" dirty="0">
                <a:solidFill>
                  <a:schemeClr val="accent1"/>
                </a:solidFill>
                <a:latin typeface="Arial" panose="020B0604020202020204"/>
                <a:ea typeface="Arial" panose="020B0604020202020204"/>
                <a:cs typeface="Arial" panose="020B0604020202020204"/>
              </a:rPr>
              <a:t>Computer Science and Business Sytems</a:t>
            </a:r>
            <a:endParaRPr lang="en-SG" altLang="en-US" sz="2800" b="1">
              <a:solidFill>
                <a:schemeClr val="accent1">
                  <a:lumMod val="75000"/>
                </a:schemeClr>
              </a:solidFill>
              <a:latin typeface="Arial" panose="020B0604020202020204"/>
              <a:cs typeface="Arial" panose="020B060402020202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IN" altLang="en-US" sz="4000" b="1">
                <a:solidFill>
                  <a:schemeClr val="accent1"/>
                </a:solidFill>
                <a:latin typeface="Arial" panose="020B0604020202020204" pitchFamily="34" charset="0"/>
                <a:cs typeface="Arial" panose="020B0604020202020204" pitchFamily="34" charset="0"/>
                <a:sym typeface="+mn-ea"/>
              </a:rPr>
              <a:t>system approach</a:t>
            </a:r>
            <a:endParaRPr lang="en-IN" altLang="en-US" sz="4000" b="1">
              <a:solidFill>
                <a:schemeClr val="accent1"/>
              </a:solidFill>
              <a:latin typeface="Arial" panose="020B0604020202020204" pitchFamily="34" charset="0"/>
              <a:cs typeface="Arial" panose="020B0604020202020204" pitchFamily="34" charset="0"/>
              <a:sym typeface="+mn-ea"/>
            </a:endParaRPr>
          </a:p>
        </p:txBody>
      </p:sp>
      <p:sp>
        <p:nvSpPr>
          <p:cNvPr id="3" name="Content Placeholder 2"/>
          <p:cNvSpPr>
            <a:spLocks noGrp="1"/>
          </p:cNvSpPr>
          <p:nvPr>
            <p:ph idx="1"/>
          </p:nvPr>
        </p:nvSpPr>
        <p:spPr>
          <a:xfrm>
            <a:off x="581025" y="1301750"/>
            <a:ext cx="11029315" cy="3291205"/>
          </a:xfrm>
        </p:spPr>
        <p:txBody>
          <a:bodyPr>
            <a:normAutofit/>
          </a:bodyPr>
          <a:p>
            <a:pPr algn="l"/>
            <a:r>
              <a:rPr lang="en-US" sz="1800" b="1">
                <a:latin typeface="Times New Roman" panose="02020603050405020304" charset="0"/>
                <a:cs typeface="Times New Roman" panose="02020603050405020304" charset="0"/>
              </a:rPr>
              <a:t>Deployment</a:t>
            </a:r>
            <a:r>
              <a:rPr lang="en-IN" altLang="en-US" sz="1800" b="1">
                <a:latin typeface="Times New Roman" panose="02020603050405020304" charset="0"/>
                <a:cs typeface="Times New Roman" panose="02020603050405020304" charset="0"/>
              </a:rPr>
              <a:t>:</a:t>
            </a:r>
            <a:endParaRPr lang="en-US" sz="1800" b="1">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Model Serialization: Saves models using pickle or joblib for reuse.</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API Development: Builds RESTful API (Flask or Django) for real-time URL classification.</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Server Setup: Configures WSGI server (e.g., gunicorn), handles API requests, ensures scalability.</a:t>
            </a:r>
            <a:endParaRPr lang="en-US" sz="1800">
              <a:latin typeface="Times New Roman" panose="02020603050405020304" charset="0"/>
              <a:cs typeface="Times New Roman" panose="02020603050405020304" charset="0"/>
            </a:endParaRPr>
          </a:p>
          <a:p>
            <a:pPr algn="l">
              <a:lnSpc>
                <a:spcPct val="110000"/>
              </a:lnSpc>
              <a:buFont typeface="Arial" panose="020B0604020202020204" pitchFamily="34" charset="0"/>
              <a:buChar char="•"/>
            </a:pPr>
            <a:r>
              <a:rPr lang="en-US" sz="1800">
                <a:latin typeface="Times New Roman" panose="02020603050405020304" charset="0"/>
                <a:cs typeface="Times New Roman" panose="02020603050405020304" charset="0"/>
              </a:rPr>
              <a:t>Testing and Monitoring: Tests API endpoints (e.g., Postman), implements logging, CI/CD pipelines for updates and maintenance.</a:t>
            </a:r>
            <a:endParaRPr lang="en-US" sz="1800">
              <a:latin typeface="Times New Roman" panose="02020603050405020304" charset="0"/>
              <a:cs typeface="Times New Roman" panose="020206030504050203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a:ea typeface="+mj-lt"/>
                <a:cs typeface="Arial" panose="020B0604020202020204"/>
              </a:rPr>
              <a:t>Algorithm &amp; Deployment</a:t>
            </a:r>
            <a:endParaRPr lang="en-US"/>
          </a:p>
        </p:txBody>
      </p:sp>
      <p:sp>
        <p:nvSpPr>
          <p:cNvPr id="2" name="Content Placeholder 1"/>
          <p:cNvSpPr>
            <a:spLocks noGrp="1"/>
          </p:cNvSpPr>
          <p:nvPr>
            <p:ph idx="1"/>
          </p:nvPr>
        </p:nvSpPr>
        <p:spPr/>
        <p:txBody>
          <a:bodyPr>
            <a:normAutofit fontScale="30000"/>
          </a:bodyPr>
          <a:lstStyle/>
          <a:p>
            <a:pPr marL="305435" indent="-305435"/>
            <a:r>
              <a:rPr lang="en-IN" sz="6000" b="1" dirty="0">
                <a:latin typeface="Times New Roman" panose="02020603050405020304" charset="0"/>
                <a:ea typeface="+mn-lt"/>
                <a:cs typeface="Times New Roman" panose="02020603050405020304" charset="0"/>
              </a:rPr>
              <a:t>The system employs a range of machine learning algorithms, including:</a:t>
            </a:r>
            <a:endParaRPr lang="en-IN" sz="6000" b="1"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b="1" dirty="0">
                <a:latin typeface="Times New Roman" panose="02020603050405020304" charset="0"/>
                <a:ea typeface="+mn-lt"/>
                <a:cs typeface="Times New Roman" panose="02020603050405020304" charset="0"/>
              </a:rPr>
              <a:t>Gradient Boosting Classifier:</a:t>
            </a:r>
            <a:r>
              <a:rPr lang="en-IN" sz="5000" dirty="0">
                <a:latin typeface="Times New Roman" panose="02020603050405020304" charset="0"/>
                <a:ea typeface="+mn-lt"/>
                <a:cs typeface="Times New Roman" panose="02020603050405020304" charset="0"/>
              </a:rPr>
              <a:t> A popular ensemble learning algorithm that combines multiple weak models to create a strong predictor.</a:t>
            </a:r>
            <a:endParaRPr lang="en-IN" sz="5000"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b="1" dirty="0">
                <a:latin typeface="Times New Roman" panose="02020603050405020304" charset="0"/>
                <a:ea typeface="+mn-lt"/>
                <a:cs typeface="Times New Roman" panose="02020603050405020304" charset="0"/>
              </a:rPr>
              <a:t>CatBoost Classifier:</a:t>
            </a:r>
            <a:r>
              <a:rPr lang="en-IN" sz="5000" dirty="0">
                <a:latin typeface="Times New Roman" panose="02020603050405020304" charset="0"/>
                <a:ea typeface="+mn-lt"/>
                <a:cs typeface="Times New Roman" panose="02020603050405020304" charset="0"/>
              </a:rPr>
              <a:t> A gradient boosting algorithm that utilizes categorical features to improve model performance.</a:t>
            </a:r>
            <a:endParaRPr lang="en-IN" sz="5000"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b="1" dirty="0">
                <a:latin typeface="Times New Roman" panose="02020603050405020304" charset="0"/>
                <a:ea typeface="+mn-lt"/>
                <a:cs typeface="Times New Roman" panose="02020603050405020304" charset="0"/>
              </a:rPr>
              <a:t>XGBoost Classifier:</a:t>
            </a:r>
            <a:r>
              <a:rPr lang="en-IN" sz="5000" dirty="0">
                <a:latin typeface="Times New Roman" panose="02020603050405020304" charset="0"/>
                <a:ea typeface="+mn-lt"/>
                <a:cs typeface="Times New Roman" panose="02020603050405020304" charset="0"/>
              </a:rPr>
              <a:t> An extreme gradient boosting algorithm that leverages parallel processing to improve model training speed.</a:t>
            </a:r>
            <a:endParaRPr lang="en-IN" sz="5000" dirty="0">
              <a:latin typeface="Times New Roman" panose="02020603050405020304" charset="0"/>
              <a:ea typeface="+mn-lt"/>
              <a:cs typeface="Times New Roman" panose="02020603050405020304" charset="0"/>
            </a:endParaRPr>
          </a:p>
          <a:p>
            <a:pPr marL="305435" indent="-305435"/>
            <a:endParaRPr lang="en-IN" sz="5000" dirty="0">
              <a:latin typeface="Times New Roman" panose="02020603050405020304" charset="0"/>
              <a:ea typeface="+mn-lt"/>
              <a:cs typeface="Times New Roman" panose="02020603050405020304" charset="0"/>
            </a:endParaRPr>
          </a:p>
          <a:p>
            <a:pPr marL="305435" indent="-305435"/>
            <a:r>
              <a:rPr lang="en-IN" sz="6000" b="1" dirty="0">
                <a:latin typeface="Times New Roman" panose="02020603050405020304" charset="0"/>
                <a:ea typeface="+mn-lt"/>
                <a:cs typeface="Times New Roman" panose="02020603050405020304" charset="0"/>
              </a:rPr>
              <a:t>Feature engineering was performed using a range of techniques, including:</a:t>
            </a:r>
            <a:endParaRPr lang="en-IN" sz="6000"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b="1" dirty="0">
                <a:latin typeface="Times New Roman" panose="02020603050405020304" charset="0"/>
                <a:ea typeface="+mn-lt"/>
                <a:cs typeface="Times New Roman" panose="02020603050405020304" charset="0"/>
              </a:rPr>
              <a:t>URL tokenization:</a:t>
            </a:r>
            <a:r>
              <a:rPr lang="en-IN" sz="5000" dirty="0">
                <a:latin typeface="Times New Roman" panose="02020603050405020304" charset="0"/>
                <a:ea typeface="+mn-lt"/>
                <a:cs typeface="Times New Roman" panose="02020603050405020304" charset="0"/>
              </a:rPr>
              <a:t> Breaking down URLs into individual components to extract meaningful features.</a:t>
            </a:r>
            <a:endParaRPr lang="en-IN" sz="5000"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b="1" dirty="0">
                <a:latin typeface="Times New Roman" panose="02020603050405020304" charset="0"/>
                <a:ea typeface="+mn-lt"/>
                <a:cs typeface="Times New Roman" panose="02020603050405020304" charset="0"/>
              </a:rPr>
              <a:t>Domain name system (DNS) analysis:</a:t>
            </a:r>
            <a:r>
              <a:rPr lang="en-IN" sz="5000" dirty="0">
                <a:latin typeface="Times New Roman" panose="02020603050405020304" charset="0"/>
                <a:ea typeface="+mn-lt"/>
                <a:cs typeface="Times New Roman" panose="02020603050405020304" charset="0"/>
              </a:rPr>
              <a:t> Analyzing DNS records to identify suspicious patterns.</a:t>
            </a:r>
            <a:endParaRPr lang="en-IN" sz="5000"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b="1" dirty="0">
                <a:latin typeface="Times New Roman" panose="02020603050405020304" charset="0"/>
                <a:ea typeface="+mn-lt"/>
                <a:cs typeface="Times New Roman" panose="02020603050405020304" charset="0"/>
              </a:rPr>
              <a:t>Web page analysis:</a:t>
            </a:r>
            <a:r>
              <a:rPr lang="en-IN" sz="5000" dirty="0">
                <a:latin typeface="Times New Roman" panose="02020603050405020304" charset="0"/>
                <a:ea typeface="+mn-lt"/>
                <a:cs typeface="Times New Roman" panose="02020603050405020304" charset="0"/>
              </a:rPr>
              <a:t> Extracting features from web page content and structure.</a:t>
            </a:r>
            <a:endParaRPr lang="en-IN" sz="5000" dirty="0">
              <a:latin typeface="Times New Roman" panose="02020603050405020304" charset="0"/>
              <a:ea typeface="+mn-lt"/>
              <a:cs typeface="Times New Roman" panose="02020603050405020304" charset="0"/>
            </a:endParaRPr>
          </a:p>
          <a:p>
            <a:pPr marL="305435" indent="-305435"/>
            <a:endParaRPr lang="en-IN" sz="5000" dirty="0">
              <a:latin typeface="Times New Roman" panose="02020603050405020304" charset="0"/>
              <a:ea typeface="+mn-lt"/>
              <a:cs typeface="Times New Roman" panose="02020603050405020304" charset="0"/>
            </a:endParaRPr>
          </a:p>
          <a:p>
            <a:pPr marL="305435" indent="-305435"/>
            <a:r>
              <a:rPr lang="en-IN" sz="5000" dirty="0">
                <a:latin typeface="Times New Roman" panose="02020603050405020304" charset="0"/>
                <a:ea typeface="+mn-lt"/>
                <a:cs typeface="Times New Roman" panose="02020603050405020304" charset="0"/>
              </a:rPr>
              <a:t>The system was trained on a large dataset of labeled URLs, comprising both phishing and safe URLs, to enable robust classification.</a:t>
            </a:r>
            <a:endParaRPr lang="en-IN" sz="5000" dirty="0">
              <a:latin typeface="Times New Roman" panose="02020603050405020304" charset="0"/>
              <a:ea typeface="+mn-lt"/>
              <a:cs typeface="Times New Roman" panose="02020603050405020304" charset="0"/>
            </a:endParaRPr>
          </a:p>
          <a:p>
            <a:pPr marL="305435" indent="-305435"/>
            <a:r>
              <a:rPr lang="en-IN" sz="5000" dirty="0">
                <a:latin typeface="Times New Roman" panose="02020603050405020304" charset="0"/>
                <a:ea typeface="+mn-lt"/>
                <a:cs typeface="Times New Roman" panose="02020603050405020304" charset="0"/>
              </a:rPr>
              <a:t>The system was deployed as a cloud-based API, utilizing load balancing and auto-scaling to ensure high availability and scalability.</a:t>
            </a:r>
            <a:endParaRPr lang="en-IN" dirty="0">
              <a:latin typeface="Times New Roman" panose="02020603050405020304" charset="0"/>
              <a:cs typeface="Times New Roman" panose="02020603050405020304" charset="0"/>
            </a:endParaRPr>
          </a:p>
          <a:p>
            <a:pPr marL="305435" indent="-305435"/>
            <a:endParaRPr lang="en-IN">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a:ea typeface="+mj-lt"/>
                <a:cs typeface="Arial" panose="020B0604020202020204"/>
              </a:rPr>
              <a:t>Result</a:t>
            </a:r>
            <a:r>
              <a:rPr lang="en-SG" altLang="en-US" sz="4400" b="1">
                <a:solidFill>
                  <a:schemeClr val="accent1"/>
                </a:solidFill>
                <a:latin typeface="Arial" panose="020B0604020202020204"/>
                <a:ea typeface="+mj-lt"/>
                <a:cs typeface="Arial" panose="020B0604020202020204"/>
              </a:rPr>
              <a:t> </a:t>
            </a:r>
            <a:endParaRPr lang="en-SG" altLang="en-US" sz="4400" b="1">
              <a:solidFill>
                <a:schemeClr val="accent1"/>
              </a:solidFill>
              <a:latin typeface="Arial" panose="020B0604020202020204"/>
              <a:ea typeface="+mj-lt"/>
              <a:cs typeface="Arial" panose="020B0604020202020204"/>
            </a:endParaRPr>
          </a:p>
        </p:txBody>
      </p:sp>
      <p:sp>
        <p:nvSpPr>
          <p:cNvPr id="2" name="Content Placeholder 1"/>
          <p:cNvSpPr>
            <a:spLocks noGrp="1"/>
          </p:cNvSpPr>
          <p:nvPr>
            <p:ph idx="1"/>
          </p:nvPr>
        </p:nvSpPr>
        <p:spPr>
          <a:xfrm>
            <a:off x="581025" y="776605"/>
            <a:ext cx="11029315" cy="4788535"/>
          </a:xfrm>
        </p:spPr>
        <p:txBody>
          <a:bodyPr>
            <a:noAutofit/>
          </a:bodyPr>
          <a:lstStyle/>
          <a:p>
            <a:pPr marL="0" indent="0">
              <a:buNone/>
            </a:pPr>
            <a:endParaRPr lang="en-IN" sz="2200" dirty="0">
              <a:solidFill>
                <a:srgbClr val="0F0F0F"/>
              </a:solidFill>
              <a:latin typeface="Times New Roman" panose="02020603050405020304" charset="0"/>
              <a:ea typeface="+mn-lt"/>
              <a:cs typeface="Times New Roman" panose="02020603050405020304" charset="0"/>
            </a:endParaRPr>
          </a:p>
          <a:p>
            <a:r>
              <a:rPr lang="en-IN" sz="1800" dirty="0">
                <a:solidFill>
                  <a:srgbClr val="0F0F0F"/>
                </a:solidFill>
                <a:latin typeface="Times New Roman" panose="02020603050405020304" charset="0"/>
                <a:ea typeface="+mn-lt"/>
                <a:cs typeface="Times New Roman" panose="02020603050405020304" charset="0"/>
              </a:rPr>
              <a:t>The system achieved an accuracy of up to 97.4% using the Gradient Boosting Classifier algorithm, surpassing traditional rule-based systems.</a:t>
            </a:r>
            <a:endParaRPr lang="en-IN" sz="1800" dirty="0">
              <a:solidFill>
                <a:srgbClr val="0F0F0F"/>
              </a:solidFill>
              <a:latin typeface="Times New Roman" panose="02020603050405020304" charset="0"/>
              <a:ea typeface="+mn-lt"/>
              <a:cs typeface="Times New Roman" panose="02020603050405020304" charset="0"/>
            </a:endParaRPr>
          </a:p>
          <a:p>
            <a:r>
              <a:rPr lang="en-IN" sz="1800" dirty="0">
                <a:solidFill>
                  <a:srgbClr val="0F0F0F"/>
                </a:solidFill>
                <a:latin typeface="Times New Roman" panose="02020603050405020304" charset="0"/>
                <a:ea typeface="+mn-lt"/>
                <a:cs typeface="Times New Roman" panose="02020603050405020304" charset="0"/>
              </a:rPr>
              <a:t>High precision and recall rates indicate effective detection of phishing URLs while minimizing false positives.</a:t>
            </a:r>
            <a:endParaRPr lang="en-IN" sz="1800" dirty="0">
              <a:solidFill>
                <a:srgbClr val="0F0F0F"/>
              </a:solidFill>
              <a:latin typeface="Times New Roman" panose="02020603050405020304" charset="0"/>
              <a:ea typeface="+mn-lt"/>
              <a:cs typeface="Times New Roman" panose="02020603050405020304" charset="0"/>
            </a:endParaRPr>
          </a:p>
          <a:p>
            <a:r>
              <a:rPr lang="en-IN" sz="1800" dirty="0">
                <a:solidFill>
                  <a:srgbClr val="0F0F0F"/>
                </a:solidFill>
                <a:latin typeface="Times New Roman" panose="02020603050405020304" charset="0"/>
                <a:ea typeface="+mn-lt"/>
                <a:cs typeface="Times New Roman" panose="02020603050405020304" charset="0"/>
              </a:rPr>
              <a:t>Feature importance analysis highlighted URL tokenization and DNS analysis as pivotal for phishing URL detection.</a:t>
            </a:r>
            <a:endParaRPr lang="en-IN" sz="1800" dirty="0">
              <a:solidFill>
                <a:srgbClr val="0F0F0F"/>
              </a:solidFill>
              <a:latin typeface="Times New Roman" panose="02020603050405020304" charset="0"/>
              <a:ea typeface="+mn-lt"/>
              <a:cs typeface="Times New Roman" panose="02020603050405020304" charset="0"/>
            </a:endParaRPr>
          </a:p>
          <a:p>
            <a:endParaRPr lang="en-IN" sz="1800" dirty="0">
              <a:solidFill>
                <a:srgbClr val="0F0F0F"/>
              </a:solidFill>
              <a:latin typeface="Times New Roman" panose="02020603050405020304" charset="0"/>
              <a:ea typeface="+mn-lt"/>
              <a:cs typeface="Times New Roman" panose="02020603050405020304" charset="0"/>
            </a:endParaRPr>
          </a:p>
          <a:p>
            <a:pPr marL="0" indent="0">
              <a:buNone/>
            </a:pPr>
            <a:r>
              <a:rPr lang="en-IN" sz="1800" b="1" dirty="0">
                <a:solidFill>
                  <a:srgbClr val="0F0F0F"/>
                </a:solidFill>
                <a:latin typeface="Times New Roman" panose="02020603050405020304" charset="0"/>
                <a:ea typeface="+mn-lt"/>
                <a:cs typeface="Times New Roman" panose="02020603050405020304" charset="0"/>
              </a:rPr>
              <a:t>Model Performance:</a:t>
            </a:r>
            <a:endParaRPr lang="en-IN" sz="1800" b="1" dirty="0">
              <a:solidFill>
                <a:srgbClr val="0F0F0F"/>
              </a:solidFill>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1800" dirty="0">
                <a:solidFill>
                  <a:srgbClr val="0F0F0F"/>
                </a:solidFill>
                <a:latin typeface="Times New Roman" panose="02020603050405020304" charset="0"/>
                <a:ea typeface="+mn-lt"/>
                <a:cs typeface="Times New Roman" panose="02020603050405020304" charset="0"/>
              </a:rPr>
              <a:t>Accuracy: Up to 97.4% accuracy.</a:t>
            </a:r>
            <a:endParaRPr lang="en-IN" sz="1800" dirty="0">
              <a:solidFill>
                <a:srgbClr val="0F0F0F"/>
              </a:solidFill>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1800" dirty="0">
                <a:solidFill>
                  <a:srgbClr val="0F0F0F"/>
                </a:solidFill>
                <a:latin typeface="Times New Roman" panose="02020603050405020304" charset="0"/>
                <a:ea typeface="+mn-lt"/>
                <a:cs typeface="Times New Roman" panose="02020603050405020304" charset="0"/>
              </a:rPr>
              <a:t>Metrics: High F1 scores (up to 0.977), recall (up to 0.995), and precision (up to 0.990) ensure robust phishing URL detection.</a:t>
            </a:r>
            <a:endParaRPr lang="en-IN" sz="1800" dirty="0">
              <a:solidFill>
                <a:srgbClr val="0F0F0F"/>
              </a:solidFill>
              <a:latin typeface="Times New Roman" panose="02020603050405020304" charset="0"/>
              <a:ea typeface="+mn-lt"/>
              <a:cs typeface="Times New Roman" panose="02020603050405020304" charset="0"/>
            </a:endParaRPr>
          </a:p>
          <a:p>
            <a:pPr>
              <a:buFont typeface="Arial" panose="020B0604020202020204" pitchFamily="34" charset="0"/>
              <a:buChar char="•"/>
            </a:pPr>
            <a:endParaRPr lang="en-IN" sz="1800" dirty="0">
              <a:solidFill>
                <a:srgbClr val="0F0F0F"/>
              </a:solidFill>
              <a:latin typeface="Times New Roman" panose="02020603050405020304" charset="0"/>
              <a:ea typeface="+mn-lt"/>
              <a:cs typeface="Times New Roman" panose="02020603050405020304" charset="0"/>
            </a:endParaRPr>
          </a:p>
        </p:txBody>
      </p:sp>
      <p:sp>
        <p:nvSpPr>
          <p:cNvPr id="3" name="Content Placeholder 2"/>
          <p:cNvSpPr>
            <a:spLocks noGrp="1"/>
          </p:cNvSpPr>
          <p:nvPr/>
        </p:nvSpPr>
        <p:spPr>
          <a:xfrm>
            <a:off x="462280" y="5100320"/>
            <a:ext cx="11029315" cy="1757680"/>
          </a:xfrm>
          <a:prstGeom prst="rect">
            <a:avLst/>
          </a:prstGeom>
        </p:spPr>
        <p:txBody>
          <a:bodyPr vert="horz" lIns="91440" tIns="45720" rIns="91440" bIns="45720" rtlCol="0" anchor="ctr">
            <a:normAutofit/>
          </a:bodyPr>
          <a:lstStyle>
            <a:lvl1pPr marL="306070" indent="-30607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29920" indent="-30607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899795" indent="-26987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60"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105"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89992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27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9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71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sz="1800" b="1">
                <a:latin typeface="Times New Roman" panose="02020603050405020304" charset="0"/>
                <a:cs typeface="Times New Roman" panose="02020603050405020304" charset="0"/>
              </a:rPr>
              <a:t>Feature Importance</a:t>
            </a:r>
            <a:r>
              <a:rPr lang="en-IN" altLang="en-US" sz="1800" b="1">
                <a:latin typeface="Times New Roman" panose="02020603050405020304" charset="0"/>
                <a:cs typeface="Times New Roman" panose="02020603050405020304" charset="0"/>
              </a:rPr>
              <a:t>:</a:t>
            </a:r>
            <a:endParaRPr lang="en-US" sz="1800" b="1">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Key Features: "HTTPS", "AnchorURL", and "WebsiteTraffic" significantly influence classification.</a:t>
            </a:r>
            <a:endParaRPr lang="en-US" sz="1800">
              <a:latin typeface="Times New Roman" panose="02020603050405020304" charset="0"/>
              <a:cs typeface="Times New Roman" panose="02020603050405020304" charset="0"/>
            </a:endParaRPr>
          </a:p>
          <a:p>
            <a:pPr>
              <a:buFont typeface="Arial" panose="020B0604020202020204" pitchFamily="34" charset="0"/>
              <a:buChar char="•"/>
            </a:pPr>
            <a:endParaRPr lang="en-US" sz="1800">
              <a:latin typeface="Times New Roman" panose="02020603050405020304" charset="0"/>
              <a:cs typeface="Times New Roman" panose="020206030504050203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146" name="Picture 8" descr="Screenshot (1113)"/>
          <p:cNvPicPr>
            <a:picLocks noChangeAspect="1"/>
          </p:cNvPicPr>
          <p:nvPr/>
        </p:nvPicPr>
        <p:blipFill>
          <a:blip r:embed="rId1"/>
          <a:stretch>
            <a:fillRect/>
          </a:stretch>
        </p:blipFill>
        <p:spPr>
          <a:xfrm>
            <a:off x="6311900" y="3875405"/>
            <a:ext cx="4357370" cy="2451100"/>
          </a:xfrm>
          <a:prstGeom prst="rect">
            <a:avLst/>
          </a:prstGeom>
          <a:noFill/>
          <a:ln w="9525">
            <a:noFill/>
          </a:ln>
        </p:spPr>
      </p:pic>
      <p:pic>
        <p:nvPicPr>
          <p:cNvPr id="6147" name="Picture 9" descr="Screenshot (1111)"/>
          <p:cNvPicPr>
            <a:picLocks noChangeAspect="1"/>
          </p:cNvPicPr>
          <p:nvPr/>
        </p:nvPicPr>
        <p:blipFill>
          <a:blip r:embed="rId2"/>
          <a:stretch>
            <a:fillRect/>
          </a:stretch>
        </p:blipFill>
        <p:spPr>
          <a:xfrm>
            <a:off x="1616075" y="1033780"/>
            <a:ext cx="4357370" cy="2451100"/>
          </a:xfrm>
          <a:prstGeom prst="rect">
            <a:avLst/>
          </a:prstGeom>
          <a:noFill/>
          <a:ln w="9525">
            <a:noFill/>
          </a:ln>
        </p:spPr>
      </p:pic>
      <p:pic>
        <p:nvPicPr>
          <p:cNvPr id="6148" name="Picture 10" descr="Screenshot (1114)"/>
          <p:cNvPicPr>
            <a:picLocks noChangeAspect="1"/>
          </p:cNvPicPr>
          <p:nvPr/>
        </p:nvPicPr>
        <p:blipFill>
          <a:blip r:embed="rId3"/>
          <a:stretch>
            <a:fillRect/>
          </a:stretch>
        </p:blipFill>
        <p:spPr>
          <a:xfrm>
            <a:off x="1616075" y="3875405"/>
            <a:ext cx="4357370" cy="2451100"/>
          </a:xfrm>
          <a:prstGeom prst="rect">
            <a:avLst/>
          </a:prstGeom>
          <a:noFill/>
          <a:ln w="9525">
            <a:noFill/>
          </a:ln>
        </p:spPr>
      </p:pic>
      <p:pic>
        <p:nvPicPr>
          <p:cNvPr id="6149" name="Picture 11" descr="Screenshot (1112)"/>
          <p:cNvPicPr>
            <a:picLocks noChangeAspect="1"/>
          </p:cNvPicPr>
          <p:nvPr/>
        </p:nvPicPr>
        <p:blipFill>
          <a:blip r:embed="rId4"/>
          <a:stretch>
            <a:fillRect/>
          </a:stretch>
        </p:blipFill>
        <p:spPr>
          <a:xfrm>
            <a:off x="6311900" y="1033780"/>
            <a:ext cx="4357370" cy="2451100"/>
          </a:xfrm>
          <a:prstGeom prst="rect">
            <a:avLst/>
          </a:prstGeom>
          <a:noFill/>
          <a:ln w="9525">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Project Link(GitHub, Google drive link)</a:t>
            </a:r>
            <a:endParaRPr lang="en-US" dirty="0"/>
          </a:p>
        </p:txBody>
      </p:sp>
      <p:sp>
        <p:nvSpPr>
          <p:cNvPr id="4" name="Content Placeholder 3"/>
          <p:cNvSpPr>
            <a:spLocks noGrp="1"/>
          </p:cNvSpPr>
          <p:nvPr>
            <p:ph idx="1"/>
          </p:nvPr>
        </p:nvSpPr>
        <p:spPr/>
        <p:txBody>
          <a:bodyPr/>
          <a:lstStyle/>
          <a:p>
            <a:r>
              <a:rPr lang="en-IN" sz="2200"/>
              <a:t>https://github.com/Agalya1909/Edunet-Foundation.</a:t>
            </a:r>
            <a:r>
              <a:rPr lang="en-IN" sz="2200">
                <a:hlinkClick r:id="rId1" action="ppaction://hlinkfile">
                  <a:extLst>
                    <a:ext uri="{DAF060AB-1E55-43B9-8AAB-6FB025537F2F}">
                      <wpsdc:hlinkClr xmlns:wpsdc="http://www.wps.cn/officeDocument/2017/drawingmlCustomData" val="1CADE4"/>
                      <wpsdc:folHlinkClr xmlns:wpsdc="http://www.wps.cn/officeDocument/2017/drawingmlCustomData" val="002060"/>
                      <wpsdc:hlinkUnderline xmlns:wpsdc="http://www.wps.cn/officeDocument/2017/drawingmlCustomData" val="1"/>
                    </a:ext>
                  </a:extLst>
                </a:hlinkClick>
              </a:rPr>
              <a:t>git</a:t>
            </a:r>
            <a:endParaRPr lang="en-IN" sz="22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a:ea typeface="+mj-lt"/>
                <a:cs typeface="Arial" panose="020B0604020202020204"/>
              </a:rPr>
              <a:t>Conclusion</a:t>
            </a:r>
            <a:endParaRPr lang="en-US"/>
          </a:p>
        </p:txBody>
      </p:sp>
      <p:sp>
        <p:nvSpPr>
          <p:cNvPr id="2" name="Content Placeholder 1"/>
          <p:cNvSpPr>
            <a:spLocks noGrp="1"/>
          </p:cNvSpPr>
          <p:nvPr>
            <p:ph idx="1"/>
          </p:nvPr>
        </p:nvSpPr>
        <p:spPr/>
        <p:txBody>
          <a:bodyPr>
            <a:normAutofit/>
          </a:bodyPr>
          <a:lstStyle/>
          <a:p>
            <a:pPr marL="305435" indent="-305435"/>
            <a:r>
              <a:rPr lang="en-IN" sz="2000" dirty="0">
                <a:solidFill>
                  <a:srgbClr val="0F0F0F"/>
                </a:solidFill>
                <a:latin typeface="Times New Roman" panose="02020603050405020304" charset="0"/>
                <a:ea typeface="+mn-lt"/>
                <a:cs typeface="Times New Roman" panose="02020603050405020304" charset="0"/>
                <a:sym typeface="+mn-ea"/>
              </a:rPr>
              <a:t>Achieved 97.4% accuracy using Gradient Boosting Classifier for phishing URL detection, surpassing traditional methods.</a:t>
            </a:r>
            <a:endParaRPr lang="en-IN" sz="2000" dirty="0">
              <a:solidFill>
                <a:srgbClr val="0F0F0F"/>
              </a:solidFill>
              <a:latin typeface="Times New Roman" panose="02020603050405020304" charset="0"/>
              <a:ea typeface="+mn-lt"/>
              <a:cs typeface="Times New Roman" panose="02020603050405020304" charset="0"/>
              <a:sym typeface="+mn-ea"/>
            </a:endParaRPr>
          </a:p>
          <a:p>
            <a:pPr marL="305435" indent="-305435"/>
            <a:r>
              <a:rPr lang="en-IN" sz="2000" dirty="0">
                <a:solidFill>
                  <a:srgbClr val="0F0F0F"/>
                </a:solidFill>
                <a:latin typeface="Times New Roman" panose="02020603050405020304" charset="0"/>
                <a:ea typeface="+mn-lt"/>
                <a:cs typeface="Times New Roman" panose="02020603050405020304" charset="0"/>
                <a:sym typeface="+mn-ea"/>
              </a:rPr>
              <a:t>High precision and recall rates ensure effective identification of phishing URLs while minimizing false positives.</a:t>
            </a:r>
            <a:endParaRPr lang="en-IN" sz="2000" dirty="0">
              <a:solidFill>
                <a:srgbClr val="0F0F0F"/>
              </a:solidFill>
              <a:latin typeface="Times New Roman" panose="02020603050405020304" charset="0"/>
              <a:ea typeface="+mn-lt"/>
              <a:cs typeface="Times New Roman" panose="02020603050405020304" charset="0"/>
              <a:sym typeface="+mn-ea"/>
            </a:endParaRPr>
          </a:p>
          <a:p>
            <a:pPr marL="305435" indent="-305435"/>
            <a:r>
              <a:rPr lang="en-IN" sz="2000" dirty="0">
                <a:solidFill>
                  <a:srgbClr val="0F0F0F"/>
                </a:solidFill>
                <a:latin typeface="Times New Roman" panose="02020603050405020304" charset="0"/>
                <a:ea typeface="+mn-lt"/>
                <a:cs typeface="Times New Roman" panose="02020603050405020304" charset="0"/>
                <a:sym typeface="+mn-ea"/>
              </a:rPr>
              <a:t>Key features such as "HTTPS", "AnchorURL", and "WebsiteTraffic" significantly influence the classification of URLs.</a:t>
            </a:r>
            <a:endParaRPr lang="en-IN" sz="2000" dirty="0">
              <a:solidFill>
                <a:srgbClr val="0F0F0F"/>
              </a:solidFill>
              <a:latin typeface="Times New Roman" panose="02020603050405020304" charset="0"/>
              <a:ea typeface="+mn-lt"/>
              <a:cs typeface="Times New Roman" panose="02020603050405020304" charset="0"/>
              <a:sym typeface="+mn-ea"/>
            </a:endParaRPr>
          </a:p>
          <a:p>
            <a:pPr marL="305435" indent="-305435"/>
            <a:r>
              <a:rPr lang="en-IN" sz="2000" dirty="0">
                <a:solidFill>
                  <a:srgbClr val="0F0F0F"/>
                </a:solidFill>
                <a:latin typeface="Times New Roman" panose="02020603050405020304" charset="0"/>
                <a:ea typeface="+mn-lt"/>
                <a:cs typeface="Times New Roman" panose="02020603050405020304" charset="0"/>
                <a:sym typeface="+mn-ea"/>
              </a:rPr>
              <a:t>Enhanced understanding of phishing detection methodologies through exploration of various machine learning models.</a:t>
            </a:r>
            <a:endParaRPr lang="en-IN" sz="2000" dirty="0">
              <a:solidFill>
                <a:srgbClr val="0F0F0F"/>
              </a:solidFill>
              <a:latin typeface="Times New Roman" panose="02020603050405020304" charset="0"/>
              <a:ea typeface="+mn-lt"/>
              <a:cs typeface="Times New Roman" panose="02020603050405020304" charset="0"/>
              <a:sym typeface="+mn-ea"/>
            </a:endParaRPr>
          </a:p>
          <a:p>
            <a:pPr marL="305435" indent="-305435"/>
            <a:r>
              <a:rPr lang="en-IN" sz="2000" dirty="0">
                <a:solidFill>
                  <a:srgbClr val="0F0F0F"/>
                </a:solidFill>
                <a:latin typeface="Times New Roman" panose="02020603050405020304" charset="0"/>
                <a:ea typeface="+mn-lt"/>
                <a:cs typeface="Times New Roman" panose="02020603050405020304" charset="0"/>
                <a:sym typeface="+mn-ea"/>
              </a:rPr>
              <a:t>Demonstrated the potential of machine learning in cybersecurity to mitigate online threats effectively.</a:t>
            </a:r>
            <a:endParaRPr lang="en-IN" sz="2000" dirty="0">
              <a:solidFill>
                <a:srgbClr val="0F0F0F"/>
              </a:solidFill>
              <a:latin typeface="Times New Roman" panose="02020603050405020304" charset="0"/>
              <a:ea typeface="+mn-lt"/>
              <a:cs typeface="Times New Roman" panose="02020603050405020304" charset="0"/>
              <a:sym typeface="+mn-ea"/>
            </a:endParaRPr>
          </a:p>
          <a:p>
            <a:pPr marL="305435" indent="-305435"/>
            <a:r>
              <a:rPr lang="en-IN" sz="2000" dirty="0">
                <a:solidFill>
                  <a:srgbClr val="0F0F0F"/>
                </a:solidFill>
                <a:latin typeface="Times New Roman" panose="02020603050405020304" charset="0"/>
                <a:ea typeface="+mn-lt"/>
                <a:cs typeface="Times New Roman" panose="02020603050405020304" charset="0"/>
                <a:sym typeface="+mn-ea"/>
              </a:rPr>
              <a:t> Implement strategies to enhance the scalability and efficiency of the detection system, ensuring it can handle large-scale datasets and perform real-time analysis without compromising accuracy or speed.</a:t>
            </a:r>
            <a:endParaRPr lang="en-IN" sz="2000" dirty="0">
              <a:solidFill>
                <a:srgbClr val="0F0F0F"/>
              </a:solidFill>
              <a:latin typeface="Times New Roman" panose="02020603050405020304" charset="0"/>
              <a:ea typeface="+mn-lt"/>
              <a:cs typeface="Times New Roman" panose="02020603050405020304" charset="0"/>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1827" y="1375051"/>
            <a:ext cx="11029615" cy="4673324"/>
          </a:xfrm>
        </p:spPr>
        <p:txBody>
          <a:bodyPr>
            <a:noAutofit/>
          </a:bodyPr>
          <a:lstStyle/>
          <a:p>
            <a:r>
              <a:rPr lang="en-US" sz="1800" dirty="0">
                <a:latin typeface="Times New Roman" panose="02020603050405020304" charset="0"/>
                <a:cs typeface="Times New Roman" panose="02020603050405020304" charset="0"/>
              </a:rPr>
              <a:t>Enhanced Feature Engineering: Explore more advanced features such as behavioral analytics and deep learning-based representations for URLs to improve detection accuracy.</a:t>
            </a:r>
            <a:endParaRPr lang="en-US" sz="1800" dirty="0">
              <a:latin typeface="Times New Roman" panose="02020603050405020304" charset="0"/>
              <a:cs typeface="Times New Roman" panose="02020603050405020304" charset="0"/>
            </a:endParaRPr>
          </a:p>
          <a:p>
            <a:r>
              <a:rPr lang="en-US" sz="1800" dirty="0">
                <a:latin typeface="Times New Roman" panose="02020603050405020304" charset="0"/>
                <a:cs typeface="Times New Roman" panose="02020603050405020304" charset="0"/>
              </a:rPr>
              <a:t>Real-Time Detection: Implement real-time monitoring and detection capabilities to swiftly respond to emerging phishing threats.</a:t>
            </a:r>
            <a:endParaRPr lang="en-US" sz="1800" dirty="0">
              <a:latin typeface="Times New Roman" panose="02020603050405020304" charset="0"/>
              <a:cs typeface="Times New Roman" panose="02020603050405020304" charset="0"/>
            </a:endParaRPr>
          </a:p>
          <a:p>
            <a:r>
              <a:rPr lang="en-US" sz="1800" dirty="0">
                <a:latin typeface="Times New Roman" panose="02020603050405020304" charset="0"/>
                <a:cs typeface="Times New Roman" panose="02020603050405020304" charset="0"/>
              </a:rPr>
              <a:t>Integration with Threat Intelligence: Integrate with external threat intelligence sources to enhance model robustness against evolving phishing tactics.</a:t>
            </a:r>
            <a:endParaRPr lang="en-US" sz="1800" dirty="0">
              <a:latin typeface="Times New Roman" panose="02020603050405020304" charset="0"/>
              <a:cs typeface="Times New Roman" panose="02020603050405020304" charset="0"/>
            </a:endParaRPr>
          </a:p>
          <a:p>
            <a:r>
              <a:rPr lang="en-US" sz="1800" dirty="0">
                <a:latin typeface="Times New Roman" panose="02020603050405020304" charset="0"/>
                <a:cs typeface="Times New Roman" panose="02020603050405020304" charset="0"/>
              </a:rPr>
              <a:t>User Behavior Analysis: Incorporate user behavior analytics to detect anomalies and phishing attempts based on interaction patterns.</a:t>
            </a:r>
            <a:endParaRPr lang="en-US" sz="1800" dirty="0">
              <a:latin typeface="Times New Roman" panose="02020603050405020304" charset="0"/>
              <a:cs typeface="Times New Roman" panose="02020603050405020304" charset="0"/>
            </a:endParaRPr>
          </a:p>
          <a:p>
            <a:r>
              <a:rPr lang="en-US" sz="1800" dirty="0">
                <a:latin typeface="Times New Roman" panose="02020603050405020304" charset="0"/>
                <a:cs typeface="Times New Roman" panose="02020603050405020304" charset="0"/>
              </a:rPr>
              <a:t>Automation and Scalability: Develop automated systems for continuous model retraining and scalability to handle large volumes of URL data efficiently.</a:t>
            </a:r>
            <a:endParaRPr lang="en-US" sz="1800" dirty="0">
              <a:latin typeface="Times New Roman" panose="02020603050405020304" charset="0"/>
              <a:cs typeface="Times New Roman" panose="02020603050405020304" charset="0"/>
            </a:endParaRPr>
          </a:p>
          <a:p>
            <a:r>
              <a:rPr lang="en-US" sz="1800" dirty="0">
                <a:latin typeface="Times New Roman" panose="02020603050405020304" charset="0"/>
                <a:cs typeface="Times New Roman" panose="02020603050405020304" charset="0"/>
              </a:rPr>
              <a:t>Multilingual and Global Adaptation: Extend detection capabilities to support multiple languages and adapt models to regional phishing trends worldwide.</a:t>
            </a:r>
            <a:endParaRPr lang="en-US" sz="1800" dirty="0">
              <a:latin typeface="Times New Roman" panose="02020603050405020304" charset="0"/>
              <a:cs typeface="Times New Roman" panose="02020603050405020304" charset="0"/>
            </a:endParaRPr>
          </a:p>
        </p:txBody>
      </p:sp>
      <p:sp>
        <p:nvSpPr>
          <p:cNvPr id="5" name="Title 4"/>
          <p:cNvSpPr txBox="1"/>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panose="020B0604020202020204"/>
                <a:cs typeface="Arial" panose="020B0604020202020204"/>
              </a:rPr>
              <a:t>Future scope</a:t>
            </a:r>
            <a:endParaRPr lang="en-US" sz="4400" b="1" dirty="0">
              <a:solidFill>
                <a:schemeClr val="accent1"/>
              </a:solidFill>
              <a:latin typeface="Arial" panose="020B0604020202020204"/>
              <a:cs typeface="Arial" panose="020B0604020202020204"/>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a:ea typeface="+mj-lt"/>
                <a:cs typeface="Arial" panose="020B0604020202020204"/>
              </a:rPr>
              <a:t>References</a:t>
            </a:r>
            <a:endParaRPr lang="en-US"/>
          </a:p>
        </p:txBody>
      </p:sp>
      <p:sp>
        <p:nvSpPr>
          <p:cNvPr id="2" name="Content Placeholder 1"/>
          <p:cNvSpPr>
            <a:spLocks noGrp="1"/>
          </p:cNvSpPr>
          <p:nvPr>
            <p:ph idx="1"/>
          </p:nvPr>
        </p:nvSpPr>
        <p:spPr/>
        <p:txBody>
          <a:bodyPr>
            <a:normAutofit/>
          </a:bodyPr>
          <a:lstStyle/>
          <a:p>
            <a:pPr marL="305435" indent="-305435"/>
            <a:r>
              <a:rPr lang="en-IN" sz="2000" dirty="0">
                <a:latin typeface="Times New Roman" panose="02020603050405020304" charset="0"/>
                <a:cs typeface="Times New Roman" panose="02020603050405020304" charset="0"/>
              </a:rPr>
              <a:t>Li, X., et al. "A deep learning approach for detecting phishing URLs." Computers &amp; Security, vol. 88, 2020, 101636. doi:10.1016/j.cose.2019.101636.</a:t>
            </a:r>
            <a:endParaRPr lang="en-IN" sz="2000" dirty="0">
              <a:latin typeface="Times New Roman" panose="02020603050405020304" charset="0"/>
              <a:cs typeface="Times New Roman" panose="02020603050405020304" charset="0"/>
            </a:endParaRPr>
          </a:p>
          <a:p>
            <a:pPr marL="305435" indent="-305435"/>
            <a:r>
              <a:rPr lang="en-IN" sz="2000" dirty="0">
                <a:latin typeface="Times New Roman" panose="02020603050405020304" charset="0"/>
                <a:cs typeface="Times New Roman" panose="02020603050405020304" charset="0"/>
              </a:rPr>
              <a:t>Jagatic, T.N., et al. "Social phishing." Communications of the ACM, vol. 50, no. 10, 2007, pp. 94-100. doi:10.1145/1290958.1290968.</a:t>
            </a:r>
            <a:endParaRPr lang="en-IN" sz="2000" dirty="0">
              <a:latin typeface="Times New Roman" panose="02020603050405020304" charset="0"/>
              <a:cs typeface="Times New Roman" panose="02020603050405020304" charset="0"/>
            </a:endParaRPr>
          </a:p>
          <a:p>
            <a:pPr marL="305435" indent="-305435"/>
            <a:r>
              <a:rPr lang="en-IN" sz="2000" dirty="0">
                <a:latin typeface="Times New Roman" panose="02020603050405020304" charset="0"/>
                <a:cs typeface="Times New Roman" panose="02020603050405020304" charset="0"/>
              </a:rPr>
              <a:t>OpenPhish. Available online: https://www.openphish.com.</a:t>
            </a:r>
            <a:endParaRPr lang="en-IN" sz="2000" dirty="0">
              <a:latin typeface="Times New Roman" panose="02020603050405020304" charset="0"/>
              <a:cs typeface="Times New Roman" panose="02020603050405020304" charset="0"/>
            </a:endParaRPr>
          </a:p>
          <a:p>
            <a:pPr marL="305435" indent="-305435"/>
            <a:r>
              <a:rPr lang="en-IN" sz="2000" dirty="0">
                <a:latin typeface="Times New Roman" panose="02020603050405020304" charset="0"/>
                <a:cs typeface="Times New Roman" panose="02020603050405020304" charset="0"/>
              </a:rPr>
              <a:t>PhishTank. Available online: https://www.phishtank.com.</a:t>
            </a:r>
            <a:endParaRPr lang="en-IN" sz="2000" dirty="0">
              <a:latin typeface="Times New Roman" panose="02020603050405020304" charset="0"/>
              <a:cs typeface="Times New Roman" panose="02020603050405020304" charset="0"/>
            </a:endParaRPr>
          </a:p>
          <a:p>
            <a:pPr marL="305435" indent="-305435"/>
            <a:r>
              <a:rPr lang="en-IN" sz="2000" dirty="0">
                <a:latin typeface="Times New Roman" panose="02020603050405020304" charset="0"/>
                <a:cs typeface="Times New Roman" panose="02020603050405020304" charset="0"/>
              </a:rPr>
              <a:t>Python Software Foundation. Python Language Reference, version 3.9. Available online: https://www.python.org.</a:t>
            </a:r>
            <a:endParaRPr lang="en-IN" sz="2000" dirty="0">
              <a:latin typeface="Times New Roman" panose="02020603050405020304" charset="0"/>
              <a:cs typeface="Times New Roman" panose="02020603050405020304" charset="0"/>
            </a:endParaRPr>
          </a:p>
          <a:p>
            <a:pPr marL="305435" indent="-305435"/>
            <a:r>
              <a:rPr lang="en-IN" sz="2000" dirty="0">
                <a:latin typeface="Times New Roman" panose="02020603050405020304" charset="0"/>
                <a:cs typeface="Times New Roman" panose="02020603050405020304" charset="0"/>
              </a:rPr>
              <a:t>Scikit-learn: Machine Learning in Python. Pedregosa, F., et al. Journal of Machine Learning Research, vol. 12, 2011, pp. 2825-2830. Available online: https://scikit-learn.org.</a:t>
            </a:r>
            <a:endParaRPr lang="en-IN" sz="2000" dirty="0">
              <a:latin typeface="Times New Roman" panose="02020603050405020304" charset="0"/>
              <a:cs typeface="Times New Roman" panose="0202060305040502030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200" b="1" dirty="0">
                <a:solidFill>
                  <a:srgbClr val="00B0F0"/>
                </a:solidFill>
                <a:latin typeface="Arial" panose="020B0604020202020204" pitchFamily="34" charset="0"/>
                <a:cs typeface="Arial" panose="020B0604020202020204" pitchFamily="34" charset="0"/>
              </a:rPr>
              <a:t>course certificate 1 </a:t>
            </a:r>
            <a:endParaRPr lang="en-IN" sz="3200" b="1" dirty="0">
              <a:solidFill>
                <a:srgbClr val="00B0F0"/>
              </a:solidFill>
              <a:latin typeface="Arial" panose="020B0604020202020204" pitchFamily="34" charset="0"/>
              <a:cs typeface="Arial" panose="020B0604020202020204" pitchFamily="34" charset="0"/>
            </a:endParaRPr>
          </a:p>
        </p:txBody>
      </p:sp>
      <p:pic>
        <p:nvPicPr>
          <p:cNvPr id="3" name="Content Placeholder 2"/>
          <p:cNvPicPr>
            <a:picLocks noChangeAspect="1"/>
          </p:cNvPicPr>
          <p:nvPr>
            <p:ph idx="1"/>
          </p:nvPr>
        </p:nvPicPr>
        <p:blipFill>
          <a:blip r:embed="rId1"/>
          <a:stretch>
            <a:fillRect/>
          </a:stretch>
        </p:blipFill>
        <p:spPr>
          <a:xfrm>
            <a:off x="3077845" y="1431290"/>
            <a:ext cx="6035675" cy="46736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200" b="1" dirty="0">
                <a:solidFill>
                  <a:srgbClr val="00B0F0"/>
                </a:solidFill>
                <a:latin typeface="Arial" panose="020B0604020202020204" pitchFamily="34" charset="0"/>
                <a:cs typeface="Arial" panose="020B0604020202020204" pitchFamily="34" charset="0"/>
              </a:rPr>
              <a:t>course certificate 2</a:t>
            </a:r>
            <a:endParaRPr lang="en-IN" sz="3200" b="1" dirty="0">
              <a:solidFill>
                <a:srgbClr val="00B0F0"/>
              </a:solidFill>
              <a:latin typeface="Arial" panose="020B0604020202020204" pitchFamily="34" charset="0"/>
              <a:cs typeface="Arial" panose="020B0604020202020204" pitchFamily="34" charset="0"/>
            </a:endParaRPr>
          </a:p>
        </p:txBody>
      </p:sp>
      <p:pic>
        <p:nvPicPr>
          <p:cNvPr id="3" name="Content Placeholder 2"/>
          <p:cNvPicPr>
            <a:picLocks noChangeAspect="1"/>
          </p:cNvPicPr>
          <p:nvPr>
            <p:ph idx="1"/>
          </p:nvPr>
        </p:nvPicPr>
        <p:blipFill>
          <a:blip r:embed="rId1"/>
          <a:stretch>
            <a:fillRect/>
          </a:stretch>
        </p:blipFill>
        <p:spPr>
          <a:xfrm>
            <a:off x="3078480" y="1527810"/>
            <a:ext cx="6035675" cy="4673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endParaRPr lang="en-US" b="1">
              <a:solidFill>
                <a:srgbClr val="00206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a:latin typeface="Arial" panose="020B0604020202020204"/>
                <a:ea typeface="+mn-lt"/>
                <a:cs typeface="Arial" panose="020B0604020202020204"/>
              </a:rPr>
              <a:t>  </a:t>
            </a:r>
            <a:endParaRPr lang="en-US">
              <a:latin typeface="Arial" panose="020B0604020202020204"/>
              <a:cs typeface="Arial" panose="020B0604020202020204"/>
            </a:endParaRPr>
          </a:p>
          <a:p>
            <a:r>
              <a:rPr lang="en-US" sz="2000" b="1">
                <a:latin typeface="Arial" panose="020B0604020202020204"/>
                <a:ea typeface="+mn-lt"/>
                <a:cs typeface="Arial" panose="020B0604020202020204"/>
              </a:rPr>
              <a:t>Problem Statement </a:t>
            </a:r>
            <a:endParaRPr lang="en-US">
              <a:latin typeface="Arial" panose="020B0604020202020204"/>
              <a:cs typeface="Arial" panose="020B0604020202020204"/>
            </a:endParaRPr>
          </a:p>
          <a:p>
            <a:r>
              <a:rPr lang="en-US" sz="2000" b="1">
                <a:latin typeface="Arial" panose="020B0604020202020204"/>
                <a:ea typeface="+mn-lt"/>
                <a:cs typeface="Arial" panose="020B0604020202020204"/>
              </a:rPr>
              <a:t>Proposed System/Solution</a:t>
            </a:r>
            <a:endParaRPr lang="en-US">
              <a:latin typeface="Arial" panose="020B0604020202020204"/>
              <a:cs typeface="Arial" panose="020B0604020202020204"/>
            </a:endParaRPr>
          </a:p>
          <a:p>
            <a:r>
              <a:rPr lang="en-US" sz="2000" b="1">
                <a:latin typeface="Arial" panose="020B0604020202020204"/>
                <a:ea typeface="+mn-lt"/>
                <a:cs typeface="Calibri" panose="020F0502020204030204"/>
              </a:rPr>
              <a:t>System </a:t>
            </a:r>
            <a:r>
              <a:rPr lang="en-US" sz="2000" b="1">
                <a:latin typeface="Arial" panose="020B0604020202020204"/>
                <a:ea typeface="+mn-lt"/>
                <a:cs typeface="+mn-lt"/>
              </a:rPr>
              <a:t>Development Approach </a:t>
            </a:r>
            <a:endParaRPr lang="en-US">
              <a:latin typeface="Arial" panose="020B0604020202020204"/>
              <a:ea typeface="+mn-lt"/>
              <a:cs typeface="+mn-lt"/>
            </a:endParaRPr>
          </a:p>
          <a:p>
            <a:r>
              <a:rPr lang="en-US" sz="2000" b="1">
                <a:latin typeface="Arial" panose="020B0604020202020204"/>
                <a:ea typeface="+mn-lt"/>
                <a:cs typeface="+mn-lt"/>
              </a:rPr>
              <a:t>Algorithm &amp; Deployment  </a:t>
            </a:r>
            <a:endParaRPr lang="en-US">
              <a:latin typeface="Arial" panose="020B0604020202020204"/>
              <a:cs typeface="Calibri" panose="020F0502020204030204"/>
            </a:endParaRPr>
          </a:p>
          <a:p>
            <a:r>
              <a:rPr lang="en-US" sz="2000" b="1">
                <a:latin typeface="Arial" panose="020B0604020202020204"/>
                <a:ea typeface="+mn-lt"/>
                <a:cs typeface="Arial" panose="020B0604020202020204"/>
              </a:rPr>
              <a:t>Result</a:t>
            </a:r>
            <a:endParaRPr lang="en-US" sz="2000" b="1">
              <a:latin typeface="Arial" panose="020B0604020202020204"/>
              <a:ea typeface="+mn-lt"/>
              <a:cs typeface="Arial" panose="020B0604020202020204"/>
            </a:endParaRPr>
          </a:p>
          <a:p>
            <a:r>
              <a:rPr lang="en-US" sz="2000" b="1">
                <a:latin typeface="Arial" panose="020B0604020202020204"/>
                <a:ea typeface="+mn-lt"/>
                <a:cs typeface="Arial" panose="020B0604020202020204"/>
              </a:rPr>
              <a:t>Conclusion</a:t>
            </a:r>
            <a:endParaRPr lang="en-US">
              <a:latin typeface="Arial" panose="020B0604020202020204"/>
              <a:cs typeface="Arial" panose="020B0604020202020204"/>
            </a:endParaRPr>
          </a:p>
          <a:p>
            <a:r>
              <a:rPr lang="en-US" sz="2000" b="1">
                <a:latin typeface="Arial" panose="020B0604020202020204"/>
                <a:ea typeface="+mn-lt"/>
                <a:cs typeface="Arial" panose="020B0604020202020204"/>
              </a:rPr>
              <a:t>Future Scope</a:t>
            </a:r>
            <a:endParaRPr lang="en-US" sz="2000" b="1">
              <a:latin typeface="Arial" panose="020B0604020202020204"/>
              <a:ea typeface="+mn-lt"/>
              <a:cs typeface="Arial" panose="020B0604020202020204"/>
            </a:endParaRPr>
          </a:p>
          <a:p>
            <a:r>
              <a:rPr lang="en-US" sz="2000" b="1">
                <a:latin typeface="Arial" panose="020B0604020202020204"/>
                <a:ea typeface="+mn-lt"/>
                <a:cs typeface="Arial" panose="020B0604020202020204"/>
              </a:rPr>
              <a:t>References</a:t>
            </a:r>
            <a:endParaRPr lang="en-US">
              <a:latin typeface="Arial" panose="020B0604020202020204"/>
              <a:cs typeface="Arial" panose="020B0604020202020204"/>
            </a:endParaRPr>
          </a:p>
          <a:p>
            <a:endParaRPr lang="en-US">
              <a:latin typeface="Arial" panose="020B0604020202020204"/>
              <a:cs typeface="Arial" panose="020B0604020202020204"/>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463041" y="2766218"/>
            <a:ext cx="9298744" cy="1325563"/>
          </a:xfrm>
        </p:spPr>
        <p:txBody>
          <a:bodyPr/>
          <a:lstStyle/>
          <a:p>
            <a:pPr algn="ctr"/>
            <a:r>
              <a:rPr lang="en-US" sz="4000" b="1">
                <a:solidFill>
                  <a:srgbClr val="002060"/>
                </a:solidFill>
                <a:latin typeface="Arial" panose="020B0604020202020204" pitchFamily="34" charset="0"/>
                <a:cs typeface="Arial" panose="020B0604020202020204" pitchFamily="34" charset="0"/>
              </a:rPr>
              <a:t>THANK YOU</a:t>
            </a:r>
            <a:endParaRPr lang="en-US" sz="4000" b="1">
              <a:solidFill>
                <a:srgbClr val="002060"/>
              </a:solidFill>
              <a:latin typeface="Arial" panose="020B0604020202020204" pitchFamily="34" charset="0"/>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p:cNvSpPr>
            <a:spLocks noGrp="1"/>
          </p:cNvSpPr>
          <p:nvPr>
            <p:ph idx="1"/>
          </p:nvPr>
        </p:nvSpPr>
        <p:spPr>
          <a:xfrm>
            <a:off x="419735" y="1894840"/>
            <a:ext cx="11029315" cy="4080510"/>
          </a:xfrm>
        </p:spPr>
        <p:txBody>
          <a:bodyPr>
            <a:noAutofit/>
          </a:bodyPr>
          <a:lstStyle/>
          <a:p>
            <a:pPr marL="305435" indent="-305435"/>
            <a:r>
              <a:rPr lang="en-IN" sz="1600">
                <a:latin typeface="Times New Roman" panose="02020603050405020304" charset="0"/>
                <a:cs typeface="Times New Roman" panose="02020603050405020304" charset="0"/>
              </a:rPr>
              <a:t>Have you ever wondered how cybercriminals craft phishing Links to deceive recipients? Or how to stay safe from increasingly sophisticated phishing attacks? Or how organizations can proactively detect and block these fraudulent attempts to safeguard sensitive information? What if you could predict whether an link was likely to be a phishing attempt based on its content and metadata? This Phishing detection System can help you explore those questions!</a:t>
            </a:r>
            <a:endParaRPr lang="en-IN" sz="1600">
              <a:latin typeface="Times New Roman" panose="02020603050405020304" charset="0"/>
              <a:cs typeface="Times New Roman" panose="02020603050405020304" charset="0"/>
            </a:endParaRPr>
          </a:p>
          <a:p>
            <a:pPr marL="305435" indent="-305435"/>
            <a:r>
              <a:rPr lang="en-IN" sz="1600">
                <a:latin typeface="Times New Roman" panose="02020603050405020304" charset="0"/>
                <a:cs typeface="Times New Roman" panose="02020603050405020304" charset="0"/>
              </a:rPr>
              <a:t>Phishing attacks are a pervasive threat to online security, with attackers employing sophisticated tactics to evade detection by traditional rule-based systems.</a:t>
            </a:r>
            <a:endParaRPr lang="en-IN" sz="1600">
              <a:latin typeface="Times New Roman" panose="02020603050405020304" charset="0"/>
              <a:cs typeface="Times New Roman" panose="02020603050405020304" charset="0"/>
            </a:endParaRPr>
          </a:p>
          <a:p>
            <a:pPr marL="305435" indent="-305435"/>
            <a:endParaRPr lang="en-IN" sz="1600">
              <a:latin typeface="Times New Roman" panose="02020603050405020304" charset="0"/>
              <a:cs typeface="Times New Roman" panose="02020603050405020304" charset="0"/>
            </a:endParaRPr>
          </a:p>
          <a:p>
            <a:pPr marL="305435" indent="-305435"/>
            <a:r>
              <a:rPr lang="en-IN" sz="1600">
                <a:latin typeface="Times New Roman" panose="02020603050405020304" charset="0"/>
                <a:cs typeface="Times New Roman" panose="02020603050405020304" charset="0"/>
              </a:rPr>
              <a:t>The increasing complexity of phishing attacks necessitates the development of more advanced detection methods capable of identifying novel and adaptive threats.</a:t>
            </a:r>
            <a:endParaRPr lang="en-IN" sz="1600">
              <a:latin typeface="Times New Roman" panose="02020603050405020304" charset="0"/>
              <a:cs typeface="Times New Roman" panose="02020603050405020304" charset="0"/>
            </a:endParaRPr>
          </a:p>
          <a:p>
            <a:pPr marL="305435" indent="-305435"/>
            <a:endParaRPr lang="en-IN" sz="1600">
              <a:latin typeface="Times New Roman" panose="02020603050405020304" charset="0"/>
              <a:cs typeface="Times New Roman" panose="02020603050405020304" charset="0"/>
            </a:endParaRPr>
          </a:p>
          <a:p>
            <a:pPr marL="305435" indent="-305435"/>
            <a:r>
              <a:rPr lang="en-IN" sz="1600">
                <a:latin typeface="Times New Roman" panose="02020603050405020304" charset="0"/>
                <a:cs typeface="Times New Roman" panose="02020603050405020304" charset="0"/>
              </a:rPr>
              <a:t>Existing phishing detection systems often rely on manual feature engineering, which can be time-consuming and prone to errors, leading to reduced accuracy and increased false positives.</a:t>
            </a:r>
            <a:endParaRPr lang="en-IN" sz="1600">
              <a:latin typeface="Times New Roman" panose="02020603050405020304" charset="0"/>
              <a:cs typeface="Times New Roman" panose="02020603050405020304" charset="0"/>
            </a:endParaRPr>
          </a:p>
          <a:p>
            <a:pPr marL="305435" indent="-305435"/>
            <a:endParaRPr lang="en-IN" sz="1600">
              <a:latin typeface="Times New Roman" panose="02020603050405020304" charset="0"/>
              <a:cs typeface="Times New Roman" panose="02020603050405020304" charset="0"/>
            </a:endParaRPr>
          </a:p>
          <a:p>
            <a:pPr marL="305435" indent="-305435"/>
            <a:r>
              <a:rPr lang="en-IN" sz="1600">
                <a:latin typeface="Times New Roman" panose="02020603050405020304" charset="0"/>
                <a:cs typeface="Times New Roman" panose="02020603050405020304" charset="0"/>
              </a:rPr>
              <a:t>The lack of robust and scalable phishing detection systems hinders the ability to effectively mitigate the risk of phishing attacks, resulting in significant financial losses and reputational damage.</a:t>
            </a:r>
            <a:endParaRPr lang="en-IN" sz="160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Proposed Solution</a:t>
            </a:r>
            <a:endParaRPr lang="en-US" sz="4400"/>
          </a:p>
        </p:txBody>
      </p:sp>
      <p:sp>
        <p:nvSpPr>
          <p:cNvPr id="2" name="Content Placeholder 1"/>
          <p:cNvSpPr>
            <a:spLocks noGrp="1"/>
          </p:cNvSpPr>
          <p:nvPr>
            <p:ph idx="1"/>
          </p:nvPr>
        </p:nvSpPr>
        <p:spPr>
          <a:xfrm>
            <a:off x="441671" y="1294388"/>
            <a:ext cx="11613485" cy="5563973"/>
          </a:xfrm>
        </p:spPr>
        <p:txBody>
          <a:bodyPr vert="horz" lIns="91440" tIns="45720" rIns="91440" bIns="45720" rtlCol="0" anchor="ctr">
            <a:noAutofit/>
          </a:bodyPr>
          <a:lstStyle/>
          <a:p>
            <a:pPr marL="0" indent="0">
              <a:buNone/>
            </a:pPr>
            <a:r>
              <a:rPr lang="en-IN" sz="1800">
                <a:latin typeface="Times New Roman" panose="02020603050405020304" charset="0"/>
                <a:cs typeface="Times New Roman" panose="02020603050405020304" charset="0"/>
              </a:rPr>
              <a:t>To systematically address the problem of detecting phishing URLs using machine learning, the following approach outlines the key technical steps involved in detail:</a:t>
            </a:r>
            <a:endParaRPr lang="en-IN" sz="1800">
              <a:latin typeface="Times New Roman" panose="02020603050405020304" charset="0"/>
              <a:cs typeface="Times New Roman" panose="02020603050405020304" charset="0"/>
            </a:endParaRPr>
          </a:p>
          <a:p>
            <a:pPr marL="0" indent="0">
              <a:buNone/>
            </a:pPr>
            <a:endParaRPr lang="en-IN" sz="1800">
              <a:latin typeface="Times New Roman" panose="02020603050405020304" charset="0"/>
              <a:cs typeface="Times New Roman" panose="02020603050405020304" charset="0"/>
            </a:endParaRPr>
          </a:p>
          <a:p>
            <a:r>
              <a:rPr lang="en-IN" sz="1800" b="1">
                <a:latin typeface="Times New Roman" panose="02020603050405020304" charset="0"/>
                <a:cs typeface="Times New Roman" panose="02020603050405020304" charset="0"/>
              </a:rPr>
              <a:t>Data Collection:</a:t>
            </a:r>
            <a:r>
              <a:rPr lang="en-IN" sz="1800">
                <a:latin typeface="Times New Roman" panose="02020603050405020304" charset="0"/>
                <a:cs typeface="Times New Roman" panose="02020603050405020304" charset="0"/>
              </a:rPr>
              <a:t> Gather datasets from sources like Kaggle or PhishTank, ensuring they include relevant features such as URL length, HTTPS presence, and domain age to differentiate between phishing and legitimate URLs.</a:t>
            </a:r>
            <a:endParaRPr lang="en-IN" sz="1800">
              <a:latin typeface="Times New Roman" panose="02020603050405020304" charset="0"/>
              <a:cs typeface="Times New Roman" panose="02020603050405020304" charset="0"/>
            </a:endParaRPr>
          </a:p>
          <a:p>
            <a:endParaRPr lang="en-IN" sz="1800">
              <a:latin typeface="Times New Roman" panose="02020603050405020304" charset="0"/>
              <a:cs typeface="Times New Roman" panose="02020603050405020304" charset="0"/>
            </a:endParaRPr>
          </a:p>
          <a:p>
            <a:r>
              <a:rPr lang="en-IN" sz="1800" b="1">
                <a:latin typeface="Times New Roman" panose="02020603050405020304" charset="0"/>
                <a:cs typeface="Times New Roman" panose="02020603050405020304" charset="0"/>
              </a:rPr>
              <a:t>Data Preprocessing:</a:t>
            </a:r>
            <a:r>
              <a:rPr lang="en-IN" sz="1800">
                <a:latin typeface="Times New Roman" panose="02020603050405020304" charset="0"/>
                <a:cs typeface="Times New Roman" panose="02020603050405020304" charset="0"/>
              </a:rPr>
              <a:t> Clean the data by removing duplicates and handling missing values, extract meaningful features from URLs, encode categorical variables, and normalize numerical features to prepare the data for modeling.</a:t>
            </a:r>
            <a:endParaRPr lang="en-IN" sz="1800">
              <a:latin typeface="Times New Roman" panose="02020603050405020304" charset="0"/>
              <a:cs typeface="Times New Roman" panose="02020603050405020304" charset="0"/>
            </a:endParaRPr>
          </a:p>
          <a:p>
            <a:endParaRPr lang="en-IN" sz="1800">
              <a:latin typeface="Times New Roman" panose="02020603050405020304" charset="0"/>
              <a:cs typeface="Times New Roman" panose="02020603050405020304" charset="0"/>
            </a:endParaRPr>
          </a:p>
          <a:p>
            <a:r>
              <a:rPr lang="en-IN" sz="1800" b="1">
                <a:latin typeface="Times New Roman" panose="02020603050405020304" charset="0"/>
                <a:cs typeface="Times New Roman" panose="02020603050405020304" charset="0"/>
              </a:rPr>
              <a:t>Machine Learning Algo</a:t>
            </a:r>
            <a:r>
              <a:rPr lang="en-IN" sz="1800" b="1">
                <a:latin typeface="Times New Roman" panose="02020603050405020304" charset="0"/>
                <a:cs typeface="Times New Roman" panose="02020603050405020304" charset="0"/>
              </a:rPr>
              <a:t>rithm:</a:t>
            </a:r>
            <a:r>
              <a:rPr lang="en-IN" sz="1800">
                <a:latin typeface="Times New Roman" panose="02020603050405020304" charset="0"/>
                <a:cs typeface="Times New Roman" panose="02020603050405020304" charset="0"/>
              </a:rPr>
              <a:t> Evaluate and train multiple machine learning models like Gradient Boosting, CatBoost, and XGBoost, using techniques such as GridSearchCV for hyperparameter tuning to optimize their performance.</a:t>
            </a:r>
            <a:endParaRPr lang="en-IN" sz="1800">
              <a:latin typeface="Times New Roman" panose="02020603050405020304" charset="0"/>
              <a:cs typeface="Times New Roman" panose="02020603050405020304" charset="0"/>
            </a:endParaRPr>
          </a:p>
          <a:p>
            <a:pPr marL="0" indent="0">
              <a:buNone/>
            </a:pPr>
            <a:endParaRPr lang="en-IN" sz="1800">
              <a:latin typeface="Times New Roman" panose="02020603050405020304" charset="0"/>
              <a:cs typeface="Times New Roman" panose="020206030504050203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US" sz="4000" b="1">
                <a:solidFill>
                  <a:schemeClr val="accent1"/>
                </a:solidFill>
                <a:latin typeface="Arial" panose="020B0604020202020204" pitchFamily="34" charset="0"/>
                <a:cs typeface="Arial" panose="020B0604020202020204" pitchFamily="34" charset="0"/>
                <a:sym typeface="+mn-ea"/>
              </a:rPr>
              <a:t>Proposed Solution</a:t>
            </a:r>
            <a:endParaRPr lang="en-US" sz="4000" b="1">
              <a:solidFill>
                <a:schemeClr val="accent1"/>
              </a:solidFill>
              <a:latin typeface="Arial" panose="020B0604020202020204" pitchFamily="34" charset="0"/>
              <a:cs typeface="Arial" panose="020B0604020202020204" pitchFamily="34" charset="0"/>
              <a:sym typeface="+mn-ea"/>
            </a:endParaRPr>
          </a:p>
        </p:txBody>
      </p:sp>
      <p:sp>
        <p:nvSpPr>
          <p:cNvPr id="3" name="Content Placeholder 2"/>
          <p:cNvSpPr>
            <a:spLocks noGrp="1"/>
          </p:cNvSpPr>
          <p:nvPr>
            <p:ph idx="1"/>
          </p:nvPr>
        </p:nvSpPr>
        <p:spPr/>
        <p:txBody>
          <a:bodyPr/>
          <a:p>
            <a:r>
              <a:rPr lang="en-US" sz="1800" b="1">
                <a:latin typeface="Times New Roman" panose="02020603050405020304" charset="0"/>
                <a:cs typeface="Times New Roman" panose="02020603050405020304" charset="0"/>
              </a:rPr>
              <a:t>Deployment</a:t>
            </a:r>
            <a:r>
              <a:rPr lang="en-IN" altLang="en-US" sz="1800" b="1">
                <a:latin typeface="Times New Roman" panose="02020603050405020304" charset="0"/>
                <a:cs typeface="Times New Roman" panose="02020603050405020304" charset="0"/>
              </a:rPr>
              <a:t>:</a:t>
            </a:r>
            <a:r>
              <a:rPr lang="en-IN" altLang="en-US" sz="1800">
                <a:latin typeface="Times New Roman" panose="02020603050405020304" charset="0"/>
                <a:cs typeface="Times New Roman" panose="02020603050405020304" charset="0"/>
              </a:rPr>
              <a:t> </a:t>
            </a:r>
            <a:r>
              <a:rPr lang="en-US" sz="1800">
                <a:latin typeface="Times New Roman" panose="02020603050405020304" charset="0"/>
                <a:cs typeface="Times New Roman" panose="02020603050405020304" charset="0"/>
              </a:rPr>
              <a:t>Serialize the best-performing model using pickle or joblib, develop a Flask or FastAPI web application to serve the model, and create an API endpoint for URL classification.</a:t>
            </a:r>
            <a:endParaRPr lang="en-US" sz="1800">
              <a:latin typeface="Times New Roman" panose="02020603050405020304" charset="0"/>
              <a:cs typeface="Times New Roman" panose="02020603050405020304" charset="0"/>
            </a:endParaRPr>
          </a:p>
          <a:p>
            <a:endParaRPr lang="en-US" sz="1800">
              <a:latin typeface="Times New Roman" panose="02020603050405020304" charset="0"/>
              <a:cs typeface="Times New Roman" panose="02020603050405020304" charset="0"/>
            </a:endParaRPr>
          </a:p>
          <a:p>
            <a:r>
              <a:rPr lang="en-US" sz="1800" b="1">
                <a:latin typeface="Times New Roman" panose="02020603050405020304" charset="0"/>
                <a:cs typeface="Times New Roman" panose="02020603050405020304" charset="0"/>
              </a:rPr>
              <a:t>Evaluation</a:t>
            </a:r>
            <a:r>
              <a:rPr lang="en-IN" altLang="en-US" sz="1800" b="1">
                <a:latin typeface="Times New Roman" panose="02020603050405020304" charset="0"/>
                <a:cs typeface="Times New Roman" panose="02020603050405020304" charset="0"/>
              </a:rPr>
              <a:t>:</a:t>
            </a:r>
            <a:r>
              <a:rPr lang="en-IN" altLang="en-US" sz="1800">
                <a:latin typeface="Times New Roman" panose="02020603050405020304" charset="0"/>
                <a:cs typeface="Times New Roman" panose="02020603050405020304" charset="0"/>
              </a:rPr>
              <a:t> </a:t>
            </a:r>
            <a:r>
              <a:rPr lang="en-US" sz="1800">
                <a:latin typeface="Times New Roman" panose="02020603050405020304" charset="0"/>
                <a:cs typeface="Times New Roman" panose="02020603050405020304" charset="0"/>
              </a:rPr>
              <a:t>Assess model performance using metrics like accuracy, f1_score, recall, and precision, perform k-fold cross-validation, and analyze feature importance to ensure robust and reliable predictions.</a:t>
            </a:r>
            <a:endParaRPr lang="en-US" sz="1800">
              <a:latin typeface="Times New Roman" panose="02020603050405020304" charset="0"/>
              <a:cs typeface="Times New Roman" panose="02020603050405020304" charset="0"/>
            </a:endParaRPr>
          </a:p>
          <a:p>
            <a:endParaRPr lang="en-US" sz="1800">
              <a:latin typeface="Times New Roman" panose="02020603050405020304" charset="0"/>
              <a:cs typeface="Times New Roman" panose="02020603050405020304" charset="0"/>
            </a:endParaRPr>
          </a:p>
          <a:p>
            <a:r>
              <a:rPr lang="en-US" sz="1800" b="1">
                <a:latin typeface="Times New Roman" panose="02020603050405020304" charset="0"/>
                <a:cs typeface="Times New Roman" panose="02020603050405020304" charset="0"/>
              </a:rPr>
              <a:t>Result</a:t>
            </a:r>
            <a:r>
              <a:rPr lang="en-IN" altLang="en-US" sz="1800" b="1">
                <a:latin typeface="Times New Roman" panose="02020603050405020304" charset="0"/>
                <a:cs typeface="Times New Roman" panose="02020603050405020304" charset="0"/>
              </a:rPr>
              <a:t>:</a:t>
            </a:r>
            <a:r>
              <a:rPr lang="en-IN" altLang="en-US" sz="1800">
                <a:latin typeface="Times New Roman" panose="02020603050405020304" charset="0"/>
                <a:cs typeface="Times New Roman" panose="02020603050405020304" charset="0"/>
              </a:rPr>
              <a:t> </a:t>
            </a:r>
            <a:r>
              <a:rPr lang="en-US" sz="1800">
                <a:latin typeface="Times New Roman" panose="02020603050405020304" charset="0"/>
                <a:cs typeface="Times New Roman" panose="02020603050405020304" charset="0"/>
              </a:rPr>
              <a:t>Highlight the best-performing model's accuracy and key influential features, and ensure the deployed application can handle real-world data, providing users with a reliable tool for phishing URL detection.</a:t>
            </a:r>
            <a:endParaRPr lang="en-US" sz="1800">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581192" y="662572"/>
            <a:ext cx="11029616" cy="530296"/>
          </a:xfrm>
        </p:spPr>
        <p:txBody>
          <a:bodyPr>
            <a:normAutofit fontScale="90000"/>
          </a:bodyPr>
          <a:lstStyle/>
          <a:p>
            <a:r>
              <a:rPr lang="en-US" sz="4400" b="1">
                <a:solidFill>
                  <a:schemeClr val="accent1"/>
                </a:solidFill>
                <a:latin typeface="Arial" panose="020B0604020202020204"/>
                <a:ea typeface="+mj-lt"/>
                <a:cs typeface="Arial" panose="020B0604020202020204"/>
              </a:rPr>
              <a:t>System  Approach</a:t>
            </a:r>
            <a:endParaRPr lang="en-US" sz="4400">
              <a:solidFill>
                <a:schemeClr val="accent1"/>
              </a:solidFill>
              <a:latin typeface="Calibri Light" panose="020F0302020204030204"/>
              <a:cs typeface="Calibri Light" panose="020F0302020204030204"/>
            </a:endParaRPr>
          </a:p>
        </p:txBody>
      </p:sp>
      <p:sp>
        <p:nvSpPr>
          <p:cNvPr id="2" name="Content Placeholder 1"/>
          <p:cNvSpPr>
            <a:spLocks noGrp="1"/>
          </p:cNvSpPr>
          <p:nvPr>
            <p:ph idx="1"/>
          </p:nvPr>
        </p:nvSpPr>
        <p:spPr>
          <a:xfrm>
            <a:off x="581192" y="1538881"/>
            <a:ext cx="11029615" cy="4673324"/>
          </a:xfrm>
        </p:spPr>
        <p:txBody>
          <a:bodyPr>
            <a:noAutofit/>
          </a:bodyPr>
          <a:lstStyle/>
          <a:p>
            <a:pPr marL="0" indent="0">
              <a:buNone/>
            </a:pPr>
            <a:endParaRPr 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marL="0" indent="0">
              <a:buNone/>
            </a:pPr>
            <a:endParaRPr 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marL="0" algn="l">
              <a:buNone/>
            </a:pPr>
            <a:endParaRPr 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marL="0" indent="0">
              <a:buNone/>
            </a:pPr>
            <a:endParaRPr 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marL="0" indent="0">
              <a:buNone/>
            </a:pPr>
            <a:r>
              <a:rPr 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The system approach outlines the overall strategy and methodology for developing and implementing the </a:t>
            </a:r>
            <a:r>
              <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phishing detection system:</a:t>
            </a:r>
            <a:endPar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r>
              <a:rPr lang="en-IN" altLang="en-GB" sz="1800" b="1"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System Requirements:</a:t>
            </a:r>
            <a:endParaRPr lang="en-IN" altLang="en-GB" sz="1800" b="1"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a:buFont typeface="Arial" panose="020B0604020202020204" pitchFamily="34" charset="0"/>
              <a:buChar char="•"/>
            </a:pPr>
            <a:r>
              <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CPU: Multi-core processor</a:t>
            </a:r>
            <a:endPar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a:buFont typeface="Arial" panose="020B0604020202020204" pitchFamily="34" charset="0"/>
              <a:buChar char="•"/>
            </a:pPr>
            <a:r>
              <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RAM: Minimum 8 GB (16 GB or more recommended)</a:t>
            </a:r>
            <a:endPar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a:buFont typeface="Arial" panose="020B0604020202020204" pitchFamily="34" charset="0"/>
              <a:buChar char="•"/>
            </a:pPr>
            <a:r>
              <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Storage: SSD with at least 50 GB free space</a:t>
            </a:r>
            <a:endPar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a:buFont typeface="Arial" panose="020B0604020202020204" pitchFamily="34" charset="0"/>
              <a:buChar char="•"/>
            </a:pPr>
            <a:r>
              <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Optional GPU for faster training with large datasets</a:t>
            </a:r>
            <a:endPar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a:buFont typeface="Arial" panose="020B0604020202020204" pitchFamily="34" charset="0"/>
              <a:buChar char="•"/>
            </a:pPr>
            <a:r>
              <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Operating System: Windows, macOS, or Linux</a:t>
            </a:r>
            <a:endPar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a:buFont typeface="Arial" panose="020B0604020202020204" pitchFamily="34" charset="0"/>
              <a:buChar char="•"/>
            </a:pPr>
            <a:r>
              <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Python 3.6 or higher</a:t>
            </a:r>
            <a:endPar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a:buFont typeface="Arial" panose="020B0604020202020204" pitchFamily="34" charset="0"/>
              <a:buChar char="•"/>
            </a:pPr>
            <a:r>
              <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IDE: Jupyter Notebook, VS Code, or PyCharm</a:t>
            </a:r>
            <a:endPar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a:buFont typeface="Arial" panose="020B0604020202020204" pitchFamily="34" charset="0"/>
              <a:buChar char="•"/>
            </a:pPr>
            <a:r>
              <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Web Server: Flask or Django for deployment</a:t>
            </a:r>
            <a:endPar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pPr>
              <a:buFont typeface="Arial" panose="020B0604020202020204" pitchFamily="34" charset="0"/>
              <a:buChar char="•"/>
            </a:pPr>
            <a:r>
              <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rPr>
              <a:t>Version Control: Git</a:t>
            </a:r>
            <a:endParaRPr lang="en-IN" altLang="en-GB" sz="18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endParaRPr lang="en-SG" altLang="en-US" sz="2200" b="1">
              <a:solidFill>
                <a:schemeClr val="accent1"/>
              </a:solidFill>
              <a:latin typeface="Times New Roman" panose="02020603050405020304" charset="0"/>
              <a:cs typeface="Times New Roman" panose="02020603050405020304" charset="0"/>
            </a:endParaRPr>
          </a:p>
          <a:p>
            <a:endParaRPr sz="2200" dirty="0">
              <a:solidFill>
                <a:srgbClr val="111111"/>
              </a:solidFill>
              <a:latin typeface="Times New Roman" panose="02020603050405020304" charset="0"/>
              <a:ea typeface="Roboto" panose="02000000000000000000"/>
              <a:cs typeface="Times New Roman" panose="02020603050405020304" charset="0"/>
              <a:sym typeface="Roboto" panose="02000000000000000000"/>
            </a:endParaRPr>
          </a:p>
          <a:p>
            <a:endParaRPr lang="en-IN" sz="2200">
              <a:solidFill>
                <a:srgbClr val="0F0F0F"/>
              </a:solidFill>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IN" altLang="en-US" sz="4000" b="1">
                <a:solidFill>
                  <a:schemeClr val="accent1"/>
                </a:solidFill>
                <a:latin typeface="Arial" panose="020B0604020202020204" pitchFamily="34" charset="0"/>
                <a:cs typeface="Arial" panose="020B0604020202020204" pitchFamily="34" charset="0"/>
                <a:sym typeface="+mn-ea"/>
              </a:rPr>
              <a:t>system approach</a:t>
            </a:r>
            <a:endParaRPr lang="en-IN" altLang="en-US" sz="4000" b="1">
              <a:solidFill>
                <a:schemeClr val="accent1"/>
              </a:solidFill>
              <a:latin typeface="Arial" panose="020B0604020202020204" pitchFamily="34" charset="0"/>
              <a:cs typeface="Arial" panose="020B0604020202020204" pitchFamily="34" charset="0"/>
              <a:sym typeface="+mn-ea"/>
            </a:endParaRPr>
          </a:p>
        </p:txBody>
      </p:sp>
      <p:sp>
        <p:nvSpPr>
          <p:cNvPr id="3" name="Content Placeholder 2"/>
          <p:cNvSpPr>
            <a:spLocks noGrp="1"/>
          </p:cNvSpPr>
          <p:nvPr>
            <p:ph idx="1"/>
          </p:nvPr>
        </p:nvSpPr>
        <p:spPr/>
        <p:txBody>
          <a:bodyPr>
            <a:noAutofit/>
          </a:bodyPr>
          <a:p>
            <a:r>
              <a:rPr lang="en-US" sz="1800" b="1">
                <a:latin typeface="Times New Roman" panose="02020603050405020304" charset="0"/>
                <a:cs typeface="Times New Roman" panose="02020603050405020304" charset="0"/>
              </a:rPr>
              <a:t>Libraries Required</a:t>
            </a:r>
            <a:endParaRPr lang="en-US" sz="1800" b="1">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Data Handling and Processing:</a:t>
            </a:r>
            <a:endParaRPr lang="en-US" sz="1800">
              <a:latin typeface="Times New Roman" panose="02020603050405020304" charset="0"/>
              <a:cs typeface="Times New Roman" panose="02020603050405020304" charset="0"/>
            </a:endParaRPr>
          </a:p>
          <a:p>
            <a:pPr marL="0" indent="0">
              <a:buFont typeface="Wingdings" panose="05000000000000000000" charset="0"/>
              <a:buNone/>
            </a:pPr>
            <a:r>
              <a:rPr lang="en-IN" altLang="en-US" sz="1800">
                <a:latin typeface="Times New Roman" panose="02020603050405020304" charset="0"/>
                <a:cs typeface="Times New Roman" panose="02020603050405020304" charset="0"/>
              </a:rPr>
              <a:t>      </a:t>
            </a:r>
            <a:r>
              <a:rPr lang="en-US" sz="1800">
                <a:latin typeface="Times New Roman" panose="02020603050405020304" charset="0"/>
                <a:cs typeface="Times New Roman" panose="02020603050405020304" charset="0"/>
              </a:rPr>
              <a:t>pandas, numpy</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Data Visualization:</a:t>
            </a:r>
            <a:endParaRPr lang="en-US" sz="1800">
              <a:latin typeface="Times New Roman" panose="02020603050405020304" charset="0"/>
              <a:cs typeface="Times New Roman" panose="02020603050405020304" charset="0"/>
            </a:endParaRPr>
          </a:p>
          <a:p>
            <a:pPr marL="0" indent="0">
              <a:buNone/>
            </a:pPr>
            <a:r>
              <a:rPr lang="en-IN" altLang="en-US" sz="1800">
                <a:latin typeface="Times New Roman" panose="02020603050405020304" charset="0"/>
                <a:cs typeface="Times New Roman" panose="02020603050405020304" charset="0"/>
              </a:rPr>
              <a:t>     </a:t>
            </a:r>
            <a:r>
              <a:rPr lang="en-US" sz="1800">
                <a:latin typeface="Times New Roman" panose="02020603050405020304" charset="0"/>
                <a:cs typeface="Times New Roman" panose="02020603050405020304" charset="0"/>
              </a:rPr>
              <a:t>matplotlib, seaborn</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Machine Learning and Model Building:</a:t>
            </a:r>
            <a:endParaRPr lang="en-US" sz="1800">
              <a:latin typeface="Times New Roman" panose="02020603050405020304" charset="0"/>
              <a:cs typeface="Times New Roman" panose="02020603050405020304" charset="0"/>
            </a:endParaRPr>
          </a:p>
          <a:p>
            <a:pPr marL="0" indent="0">
              <a:buNone/>
            </a:pPr>
            <a:r>
              <a:rPr lang="en-IN" altLang="en-US" sz="1800">
                <a:latin typeface="Times New Roman" panose="02020603050405020304" charset="0"/>
                <a:cs typeface="Times New Roman" panose="02020603050405020304" charset="0"/>
              </a:rPr>
              <a:t>     </a:t>
            </a:r>
            <a:r>
              <a:rPr lang="en-US" sz="1800">
                <a:latin typeface="Times New Roman" panose="02020603050405020304" charset="0"/>
                <a:cs typeface="Times New Roman" panose="02020603050405020304" charset="0"/>
              </a:rPr>
              <a:t>scikit-learn, xgboost, lightgbm, catboost</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Natural Language Processing:</a:t>
            </a:r>
            <a:endParaRPr lang="en-US" sz="1800">
              <a:latin typeface="Times New Roman" panose="02020603050405020304" charset="0"/>
              <a:cs typeface="Times New Roman" panose="02020603050405020304" charset="0"/>
            </a:endParaRPr>
          </a:p>
          <a:p>
            <a:pPr marL="0" indent="0">
              <a:buNone/>
            </a:pPr>
            <a:r>
              <a:rPr lang="en-IN" altLang="en-US" sz="1800">
                <a:latin typeface="Times New Roman" panose="02020603050405020304" charset="0"/>
                <a:cs typeface="Times New Roman" panose="02020603050405020304" charset="0"/>
              </a:rPr>
              <a:t>     </a:t>
            </a:r>
            <a:r>
              <a:rPr lang="en-US" sz="1800">
                <a:latin typeface="Times New Roman" panose="02020603050405020304" charset="0"/>
                <a:cs typeface="Times New Roman" panose="02020603050405020304" charset="0"/>
              </a:rPr>
              <a:t>nltk, re (Regular Expressions for URL parsing)</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Model Deployment:</a:t>
            </a:r>
            <a:endParaRPr lang="en-US" sz="1800">
              <a:latin typeface="Times New Roman" panose="02020603050405020304" charset="0"/>
              <a:cs typeface="Times New Roman" panose="02020603050405020304" charset="0"/>
            </a:endParaRPr>
          </a:p>
          <a:p>
            <a:pPr marL="0" indent="0">
              <a:buNone/>
            </a:pPr>
            <a:r>
              <a:rPr lang="en-IN" altLang="en-US" sz="1800">
                <a:latin typeface="Times New Roman" panose="02020603050405020304" charset="0"/>
                <a:cs typeface="Times New Roman" panose="02020603050405020304" charset="0"/>
              </a:rPr>
              <a:t>     </a:t>
            </a:r>
            <a:r>
              <a:rPr lang="en-US" sz="1800">
                <a:latin typeface="Times New Roman" panose="02020603050405020304" charset="0"/>
                <a:cs typeface="Times New Roman" panose="02020603050405020304" charset="0"/>
              </a:rPr>
              <a:t>Flask or Django, gunicorn (for WSGI server), requests (for testing API endpoints)</a:t>
            </a:r>
            <a:endParaRPr lang="en-US" sz="1800">
              <a:latin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IN" altLang="en-US" sz="4000" b="1">
                <a:solidFill>
                  <a:schemeClr val="accent1"/>
                </a:solidFill>
                <a:latin typeface="Arial" panose="020B0604020202020204" pitchFamily="34" charset="0"/>
                <a:cs typeface="Arial" panose="020B0604020202020204" pitchFamily="34" charset="0"/>
                <a:sym typeface="+mn-ea"/>
              </a:rPr>
              <a:t>system approach</a:t>
            </a:r>
            <a:endParaRPr lang="en-IN" altLang="en-US" sz="4000" b="1">
              <a:solidFill>
                <a:schemeClr val="accent1"/>
              </a:solidFill>
              <a:latin typeface="Arial" panose="020B0604020202020204" pitchFamily="34" charset="0"/>
              <a:cs typeface="Arial" panose="020B0604020202020204" pitchFamily="34" charset="0"/>
              <a:sym typeface="+mn-ea"/>
            </a:endParaRPr>
          </a:p>
        </p:txBody>
      </p:sp>
      <p:sp>
        <p:nvSpPr>
          <p:cNvPr id="3" name="Content Placeholder 2"/>
          <p:cNvSpPr>
            <a:spLocks noGrp="1"/>
          </p:cNvSpPr>
          <p:nvPr>
            <p:ph idx="1"/>
          </p:nvPr>
        </p:nvSpPr>
        <p:spPr/>
        <p:txBody>
          <a:bodyPr>
            <a:noAutofit/>
          </a:bodyPr>
          <a:p>
            <a:r>
              <a:rPr lang="en-US" sz="1800" b="1">
                <a:latin typeface="Times New Roman" panose="02020603050405020304" charset="0"/>
                <a:cs typeface="Times New Roman" panose="02020603050405020304" charset="0"/>
              </a:rPr>
              <a:t>Data Collection</a:t>
            </a:r>
            <a:r>
              <a:rPr lang="en-IN" altLang="en-US" sz="1800" b="1">
                <a:latin typeface="Times New Roman" panose="02020603050405020304" charset="0"/>
                <a:cs typeface="Times New Roman" panose="02020603050405020304" charset="0"/>
              </a:rPr>
              <a:t>:</a:t>
            </a:r>
            <a:endParaRPr lang="en-US" sz="1800" b="1">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Sources: Utilizes PhishTank, OpenPhish datasets, and performs web scraping. Integrates real-time cybersecurity feeds.</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Attributes to Collect: Gathers URL text, domain age, reputation, WHOIS information, HTTPS presence, URL structure, and lexical features.</a:t>
            </a:r>
            <a:endParaRPr lang="en-US" sz="1800">
              <a:latin typeface="Times New Roman" panose="02020603050405020304" charset="0"/>
              <a:cs typeface="Times New Roman" panose="02020603050405020304" charset="0"/>
            </a:endParaRPr>
          </a:p>
          <a:p>
            <a:pPr>
              <a:buFont typeface="Arial" panose="020B0604020202020204" pitchFamily="34" charset="0"/>
              <a:buChar char="•"/>
            </a:pPr>
            <a:endParaRPr lang="en-US" sz="1800">
              <a:latin typeface="Times New Roman" panose="02020603050405020304" charset="0"/>
              <a:cs typeface="Times New Roman" panose="02020603050405020304" charset="0"/>
            </a:endParaRPr>
          </a:p>
          <a:p>
            <a:r>
              <a:rPr lang="en-US" sz="1800" b="1">
                <a:latin typeface="Times New Roman" panose="02020603050405020304" charset="0"/>
                <a:cs typeface="Times New Roman" panose="02020603050405020304" charset="0"/>
              </a:rPr>
              <a:t>Data Preprocessing</a:t>
            </a:r>
            <a:r>
              <a:rPr lang="en-IN" altLang="en-US" sz="1800" b="1">
                <a:latin typeface="Times New Roman" panose="02020603050405020304" charset="0"/>
                <a:cs typeface="Times New Roman" panose="02020603050405020304" charset="0"/>
              </a:rPr>
              <a:t>:</a:t>
            </a:r>
            <a:endParaRPr lang="en-US" sz="1800" b="1">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Data Cleaning: Removes duplicates, handles missing values for data integrity.</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Feature Extraction: Extracts domain/subdomain info, URL components, computes statistical features, and tokenizes textual content.</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Feature Engineering: Generates new features based on domain reputation scores and identifies phishing URL patterns.</a:t>
            </a:r>
            <a:endParaRPr lang="en-US" sz="1800">
              <a:latin typeface="Times New Roman" panose="02020603050405020304" charset="0"/>
              <a:cs typeface="Times New Roman" panose="020206030504050203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r>
              <a:rPr lang="en-IN" altLang="en-US" sz="4000" b="1">
                <a:solidFill>
                  <a:schemeClr val="accent1"/>
                </a:solidFill>
                <a:latin typeface="Arial" panose="020B0604020202020204" pitchFamily="34" charset="0"/>
                <a:cs typeface="Arial" panose="020B0604020202020204" pitchFamily="34" charset="0"/>
                <a:sym typeface="+mn-ea"/>
              </a:rPr>
              <a:t>system approach</a:t>
            </a:r>
            <a:endParaRPr lang="en-IN" altLang="en-US" sz="4000" b="1">
              <a:solidFill>
                <a:schemeClr val="accent1"/>
              </a:solidFill>
              <a:latin typeface="Arial" panose="020B0604020202020204" pitchFamily="34" charset="0"/>
              <a:cs typeface="Arial" panose="020B0604020202020204" pitchFamily="34" charset="0"/>
              <a:sym typeface="+mn-ea"/>
            </a:endParaRPr>
          </a:p>
        </p:txBody>
      </p:sp>
      <p:sp>
        <p:nvSpPr>
          <p:cNvPr id="3" name="Content Placeholder 2"/>
          <p:cNvSpPr>
            <a:spLocks noGrp="1"/>
          </p:cNvSpPr>
          <p:nvPr>
            <p:ph idx="1"/>
          </p:nvPr>
        </p:nvSpPr>
        <p:spPr/>
        <p:txBody>
          <a:bodyPr>
            <a:normAutofit/>
          </a:bodyPr>
          <a:p>
            <a:r>
              <a:rPr lang="en-US" sz="1800" b="1">
                <a:latin typeface="Times New Roman" panose="02020603050405020304" charset="0"/>
                <a:cs typeface="Times New Roman" panose="02020603050405020304" charset="0"/>
              </a:rPr>
              <a:t>Model Building</a:t>
            </a:r>
            <a:r>
              <a:rPr lang="en-IN" altLang="en-US" sz="1800" b="1">
                <a:latin typeface="Times New Roman" panose="02020603050405020304" charset="0"/>
                <a:cs typeface="Times New Roman" panose="02020603050405020304" charset="0"/>
              </a:rPr>
              <a:t>:</a:t>
            </a:r>
            <a:endParaRPr lang="en-US" sz="1800" b="1">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Algorithm Selection: Chooses Gradient Boosting, XGBoost, LightGBM, and CatBoost for their classification performance.</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Training the Model: Tunes hyperparameters, uses cross-validation for robustness.</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Feature Importance Analysis: Identifies key features influencing predictions for model refinement.</a:t>
            </a:r>
            <a:endParaRPr lang="en-US" sz="1800">
              <a:latin typeface="Times New Roman" panose="02020603050405020304" charset="0"/>
              <a:cs typeface="Times New Roman" panose="02020603050405020304" charset="0"/>
            </a:endParaRPr>
          </a:p>
          <a:p>
            <a:pPr>
              <a:buFont typeface="Arial" panose="020B0604020202020204" pitchFamily="34" charset="0"/>
              <a:buChar char="•"/>
            </a:pP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b="1">
                <a:latin typeface="Times New Roman" panose="02020603050405020304" charset="0"/>
                <a:cs typeface="Times New Roman" panose="02020603050405020304" charset="0"/>
              </a:rPr>
              <a:t>Model Evaluation</a:t>
            </a:r>
            <a:r>
              <a:rPr lang="en-IN" altLang="en-US" sz="1800" b="1">
                <a:latin typeface="Times New Roman" panose="02020603050405020304" charset="0"/>
                <a:cs typeface="Times New Roman" panose="02020603050405020304" charset="0"/>
              </a:rPr>
              <a:t>:</a:t>
            </a:r>
            <a:endParaRPr lang="en-US" sz="1800" b="1">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Metrics: Evaluates Accuracy, Precision, Recall, F1-Score, ROC-AUC Score for model performance.</a:t>
            </a:r>
            <a:endParaRPr lang="en-US" sz="1800">
              <a:latin typeface="Times New Roman" panose="02020603050405020304" charset="0"/>
              <a:cs typeface="Times New Roman" panose="02020603050405020304" charset="0"/>
            </a:endParaRPr>
          </a:p>
          <a:p>
            <a:pPr>
              <a:buFont typeface="Arial" panose="020B0604020202020204" pitchFamily="34" charset="0"/>
              <a:buChar char="•"/>
            </a:pPr>
            <a:r>
              <a:rPr lang="en-US" sz="1800">
                <a:latin typeface="Times New Roman" panose="02020603050405020304" charset="0"/>
                <a:cs typeface="Times New Roman" panose="02020603050405020304" charset="0"/>
              </a:rPr>
              <a:t>Validation: Uses confusion matrices, ROC/precision-recall curves to validate and compare model effectiveness.</a:t>
            </a:r>
            <a:endParaRPr lang="en-US" sz="1800">
              <a:latin typeface="Times New Roman" panose="02020603050405020304" charset="0"/>
              <a:cs typeface="Times New Roman" panose="02020603050405020304" charset="0"/>
            </a:endParaRPr>
          </a:p>
          <a:p>
            <a:endParaRPr lang="en-US" sz="1800">
              <a:latin typeface="Times New Roman" panose="02020603050405020304" charset="0"/>
              <a:cs typeface="Times New Roman" panose="02020603050405020304" charset="0"/>
            </a:endParaRPr>
          </a:p>
        </p:txBody>
      </p:sp>
    </p:spTree>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Future forward</Template>
  <TotalTime>0</TotalTime>
  <Words>9563</Words>
  <Application>WPS Presentation</Application>
  <PresentationFormat>Widescreen</PresentationFormat>
  <Paragraphs>186</Paragraphs>
  <Slides>20</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20</vt:i4>
      </vt:variant>
    </vt:vector>
  </HeadingPairs>
  <TitlesOfParts>
    <vt:vector size="36" baseType="lpstr">
      <vt:lpstr>Arial</vt:lpstr>
      <vt:lpstr>SimSun</vt:lpstr>
      <vt:lpstr>Wingdings</vt:lpstr>
      <vt:lpstr>Wingdings 2</vt:lpstr>
      <vt:lpstr>Arial</vt:lpstr>
      <vt:lpstr>Calibri</vt:lpstr>
      <vt:lpstr>Times New Roman</vt:lpstr>
      <vt:lpstr>Calibri Light</vt:lpstr>
      <vt:lpstr>Roboto</vt:lpstr>
      <vt:lpstr>Wide Latin</vt:lpstr>
      <vt:lpstr>Wingdings</vt:lpstr>
      <vt:lpstr>Microsoft YaHei</vt:lpstr>
      <vt:lpstr>Arial Unicode MS</vt:lpstr>
      <vt:lpstr>Franklin Gothic Demi</vt:lpstr>
      <vt:lpstr>Franklin Gothic Book</vt:lpstr>
      <vt:lpstr>DividendVTI</vt:lpstr>
      <vt:lpstr>PHISHING DETECTION SYSTEM</vt:lpstr>
      <vt:lpstr>OUTLINE</vt:lpstr>
      <vt:lpstr>Problem Statement</vt:lpstr>
      <vt:lpstr>Proposed Solution</vt:lpstr>
      <vt:lpstr>Proposed Solution</vt:lpstr>
      <vt:lpstr>System  Approach</vt:lpstr>
      <vt:lpstr>system approach</vt:lpstr>
      <vt:lpstr>system approach</vt:lpstr>
      <vt:lpstr>system approach</vt:lpstr>
      <vt:lpstr>system approach</vt:lpstr>
      <vt:lpstr>Algorithm &amp; Deployment</vt:lpstr>
      <vt:lpstr>Result </vt:lpstr>
      <vt:lpstr>PowerPoint 演示文稿</vt:lpstr>
      <vt:lpstr>Project Link(GitHub, Google drive link)</vt:lpstr>
      <vt:lpstr>Conclusion</vt:lpstr>
      <vt:lpstr>PowerPoint 演示文稿</vt:lpstr>
      <vt:lpstr>References</vt:lpstr>
      <vt:lpstr>course certificate 1 </vt:lpstr>
      <vt:lpstr>course certificate 2</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agaly</cp:lastModifiedBy>
  <cp:revision>31</cp:revision>
  <dcterms:created xsi:type="dcterms:W3CDTF">2021-05-26T16:50:00Z</dcterms:created>
  <dcterms:modified xsi:type="dcterms:W3CDTF">2024-06-30T15:36:27Z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ICV">
    <vt:lpwstr>FC6BABC57E7545AABBE9D4FCA3E473C9</vt:lpwstr>
  </property>
  <property fmtid="{D5CDD505-2E9C-101B-9397-08002B2CF9AE}" pid="4" name="KSOProductBuildVer">
    <vt:lpwstr>1033-11.2.0.11225</vt:lpwstr>
  </property>
</Properties>
</file>